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1" r:id="rId2"/>
  </p:sldMasterIdLst>
  <p:notesMasterIdLst>
    <p:notesMasterId r:id="rId28"/>
  </p:notesMasterIdLst>
  <p:sldIdLst>
    <p:sldId id="302" r:id="rId3"/>
    <p:sldId id="307" r:id="rId4"/>
    <p:sldId id="270" r:id="rId5"/>
    <p:sldId id="271" r:id="rId6"/>
    <p:sldId id="280" r:id="rId7"/>
    <p:sldId id="283" r:id="rId8"/>
    <p:sldId id="308" r:id="rId9"/>
    <p:sldId id="284" r:id="rId10"/>
    <p:sldId id="273" r:id="rId11"/>
    <p:sldId id="268" r:id="rId12"/>
    <p:sldId id="300" r:id="rId13"/>
    <p:sldId id="309" r:id="rId14"/>
    <p:sldId id="288" r:id="rId15"/>
    <p:sldId id="301" r:id="rId16"/>
    <p:sldId id="313" r:id="rId17"/>
    <p:sldId id="304" r:id="rId18"/>
    <p:sldId id="277" r:id="rId19"/>
    <p:sldId id="272" r:id="rId20"/>
    <p:sldId id="289" r:id="rId21"/>
    <p:sldId id="305" r:id="rId22"/>
    <p:sldId id="291" r:id="rId23"/>
    <p:sldId id="290" r:id="rId24"/>
    <p:sldId id="295" r:id="rId25"/>
    <p:sldId id="306" r:id="rId26"/>
    <p:sldId id="296" r:id="rId27"/>
  </p:sldIdLst>
  <p:sldSz cx="13004800" cy="9753600"/>
  <p:notesSz cx="6858000" cy="9144000"/>
  <p:defaultTextStyle>
    <a:lvl1pPr algn="ctr" defTabSz="584200">
      <a:defRPr sz="3600">
        <a:latin typeface="+mn-lt"/>
        <a:ea typeface="+mn-ea"/>
        <a:cs typeface="+mn-cs"/>
        <a:sym typeface="Helvetica Light"/>
      </a:defRPr>
    </a:lvl1pPr>
    <a:lvl2pPr indent="228600" algn="ctr" defTabSz="584200">
      <a:defRPr sz="3600">
        <a:latin typeface="+mn-lt"/>
        <a:ea typeface="+mn-ea"/>
        <a:cs typeface="+mn-cs"/>
        <a:sym typeface="Helvetica Light"/>
      </a:defRPr>
    </a:lvl2pPr>
    <a:lvl3pPr indent="457200" algn="ctr" defTabSz="584200">
      <a:defRPr sz="3600">
        <a:latin typeface="+mn-lt"/>
        <a:ea typeface="+mn-ea"/>
        <a:cs typeface="+mn-cs"/>
        <a:sym typeface="Helvetica Light"/>
      </a:defRPr>
    </a:lvl3pPr>
    <a:lvl4pPr indent="685800" algn="ctr" defTabSz="584200">
      <a:defRPr sz="3600">
        <a:latin typeface="+mn-lt"/>
        <a:ea typeface="+mn-ea"/>
        <a:cs typeface="+mn-cs"/>
        <a:sym typeface="Helvetica Light"/>
      </a:defRPr>
    </a:lvl4pPr>
    <a:lvl5pPr indent="914400" algn="ctr" defTabSz="584200">
      <a:defRPr sz="3600">
        <a:latin typeface="+mn-lt"/>
        <a:ea typeface="+mn-ea"/>
        <a:cs typeface="+mn-cs"/>
        <a:sym typeface="Helvetica Light"/>
      </a:defRPr>
    </a:lvl5pPr>
    <a:lvl6pPr indent="1143000" algn="ctr" defTabSz="584200">
      <a:defRPr sz="3600">
        <a:latin typeface="+mn-lt"/>
        <a:ea typeface="+mn-ea"/>
        <a:cs typeface="+mn-cs"/>
        <a:sym typeface="Helvetica Light"/>
      </a:defRPr>
    </a:lvl6pPr>
    <a:lvl7pPr indent="1371600" algn="ctr" defTabSz="584200">
      <a:defRPr sz="3600">
        <a:latin typeface="+mn-lt"/>
        <a:ea typeface="+mn-ea"/>
        <a:cs typeface="+mn-cs"/>
        <a:sym typeface="Helvetica Light"/>
      </a:defRPr>
    </a:lvl7pPr>
    <a:lvl8pPr indent="1600200" algn="ctr" defTabSz="584200">
      <a:defRPr sz="3600">
        <a:latin typeface="+mn-lt"/>
        <a:ea typeface="+mn-ea"/>
        <a:cs typeface="+mn-cs"/>
        <a:sym typeface="Helvetica Light"/>
      </a:defRPr>
    </a:lvl8pPr>
    <a:lvl9pPr indent="1828800" algn="ctr" defTabSz="584200">
      <a:defRPr sz="3600">
        <a:latin typeface="+mn-lt"/>
        <a:ea typeface="+mn-ea"/>
        <a:cs typeface="+mn-cs"/>
        <a:sym typeface="Helvetica Light"/>
      </a:defRPr>
    </a:lvl9pPr>
  </p:defaultTextStyle>
  <p:extLst>
    <p:ext uri="{EFAFB233-063F-42B5-8137-9DF3F51BA10A}">
      <p15:sldGuideLst xmlns:p15="http://schemas.microsoft.com/office/powerpoint/2012/main">
        <p15:guide id="1" orient="horz" pos="4705">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F50"/>
    <a:srgbClr val="008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76" autoAdjust="0"/>
    <p:restoredTop sz="94628" autoAdjust="0"/>
  </p:normalViewPr>
  <p:slideViewPr>
    <p:cSldViewPr>
      <p:cViewPr>
        <p:scale>
          <a:sx n="60" d="100"/>
          <a:sy n="60" d="100"/>
        </p:scale>
        <p:origin x="-654" y="-468"/>
      </p:cViewPr>
      <p:guideLst>
        <p:guide orient="horz" pos="4705"/>
        <p:guide pos="4096"/>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 name="Shape 29"/>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30" name="Shape 30"/>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004708744"/>
      </p:ext>
    </p:extLst>
  </p:cSld>
  <p:clrMap bg1="lt1" tx1="dk1" bg2="lt2" tx2="dk2" accent1="accent1" accent2="accent2" accent3="accent3" accent4="accent4" accent5="accent5" accent6="accent6" hlink="hlink" folHlink="folHlink"/>
  <p:notesStyle>
    <a:lvl1pPr defTabSz="457200">
      <a:lnSpc>
        <a:spcPct val="117999"/>
      </a:lnSpc>
      <a:defRPr sz="2200">
        <a:latin typeface="Helvetica Neue"/>
        <a:ea typeface="Helvetica Neue"/>
        <a:cs typeface="Helvetica Neue"/>
        <a:sym typeface="Helvetica Neue"/>
      </a:defRPr>
    </a:lvl1pPr>
    <a:lvl2pPr indent="228600" defTabSz="457200">
      <a:lnSpc>
        <a:spcPct val="117999"/>
      </a:lnSpc>
      <a:defRPr sz="2200">
        <a:latin typeface="Helvetica Neue"/>
        <a:ea typeface="Helvetica Neue"/>
        <a:cs typeface="Helvetica Neue"/>
        <a:sym typeface="Helvetica Neue"/>
      </a:defRPr>
    </a:lvl2pPr>
    <a:lvl3pPr indent="457200" defTabSz="457200">
      <a:lnSpc>
        <a:spcPct val="117999"/>
      </a:lnSpc>
      <a:defRPr sz="2200">
        <a:latin typeface="Helvetica Neue"/>
        <a:ea typeface="Helvetica Neue"/>
        <a:cs typeface="Helvetica Neue"/>
        <a:sym typeface="Helvetica Neue"/>
      </a:defRPr>
    </a:lvl3pPr>
    <a:lvl4pPr indent="685800" defTabSz="457200">
      <a:lnSpc>
        <a:spcPct val="117999"/>
      </a:lnSpc>
      <a:defRPr sz="2200">
        <a:latin typeface="Helvetica Neue"/>
        <a:ea typeface="Helvetica Neue"/>
        <a:cs typeface="Helvetica Neue"/>
        <a:sym typeface="Helvetica Neue"/>
      </a:defRPr>
    </a:lvl4pPr>
    <a:lvl5pPr indent="914400" defTabSz="457200">
      <a:lnSpc>
        <a:spcPct val="117999"/>
      </a:lnSpc>
      <a:defRPr sz="2200">
        <a:latin typeface="Helvetica Neue"/>
        <a:ea typeface="Helvetica Neue"/>
        <a:cs typeface="Helvetica Neue"/>
        <a:sym typeface="Helvetica Neue"/>
      </a:defRPr>
    </a:lvl5pPr>
    <a:lvl6pPr indent="1143000" defTabSz="457200">
      <a:lnSpc>
        <a:spcPct val="117999"/>
      </a:lnSpc>
      <a:defRPr sz="2200">
        <a:latin typeface="Helvetica Neue"/>
        <a:ea typeface="Helvetica Neue"/>
        <a:cs typeface="Helvetica Neue"/>
        <a:sym typeface="Helvetica Neue"/>
      </a:defRPr>
    </a:lvl6pPr>
    <a:lvl7pPr indent="1371600" defTabSz="457200">
      <a:lnSpc>
        <a:spcPct val="117999"/>
      </a:lnSpc>
      <a:defRPr sz="2200">
        <a:latin typeface="Helvetica Neue"/>
        <a:ea typeface="Helvetica Neue"/>
        <a:cs typeface="Helvetica Neue"/>
        <a:sym typeface="Helvetica Neue"/>
      </a:defRPr>
    </a:lvl7pPr>
    <a:lvl8pPr indent="1600200" defTabSz="457200">
      <a:lnSpc>
        <a:spcPct val="117999"/>
      </a:lnSpc>
      <a:defRPr sz="2200">
        <a:latin typeface="Helvetica Neue"/>
        <a:ea typeface="Helvetica Neue"/>
        <a:cs typeface="Helvetica Neue"/>
        <a:sym typeface="Helvetica Neue"/>
      </a:defRPr>
    </a:lvl8pPr>
    <a:lvl9pPr indent="1828800" defTabSz="45720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775740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809246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5158265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7794712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687207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8815602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3868185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992147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772644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822614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33689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456522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992147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5398615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6150247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0073083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9921474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3603403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223908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320832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4052845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785148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585981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35573364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098205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el en subtitel">
    <p:spTree>
      <p:nvGrpSpPr>
        <p:cNvPr id="1" name=""/>
        <p:cNvGrpSpPr/>
        <p:nvPr/>
      </p:nvGrpSpPr>
      <p:grpSpPr>
        <a:xfrm>
          <a:off x="0" y="0"/>
          <a:ext cx="0" cy="0"/>
          <a:chOff x="0" y="0"/>
          <a:chExt cx="0" cy="0"/>
        </a:xfrm>
      </p:grpSpPr>
      <p:sp>
        <p:nvSpPr>
          <p:cNvPr id="5" name="Shape 5"/>
          <p:cNvSpPr>
            <a:spLocks noGrp="1"/>
          </p:cNvSpPr>
          <p:nvPr>
            <p:ph type="title"/>
          </p:nvPr>
        </p:nvSpPr>
        <p:spPr>
          <a:xfrm>
            <a:off x="1270000" y="1638300"/>
            <a:ext cx="10464800" cy="3302000"/>
          </a:xfrm>
          <a:prstGeom prst="rect">
            <a:avLst/>
          </a:prstGeom>
        </p:spPr>
        <p:txBody>
          <a:bodyPr anchor="b"/>
          <a:lstStyle/>
          <a:p>
            <a:pPr lvl="0">
              <a:defRPr sz="1800"/>
            </a:pPr>
            <a:r>
              <a:rPr sz="8000"/>
              <a:t>Titeltekst</a:t>
            </a:r>
          </a:p>
        </p:txBody>
      </p:sp>
      <p:sp>
        <p:nvSpPr>
          <p:cNvPr id="6" name="Shape 6"/>
          <p:cNvSpPr>
            <a:spLocks noGrp="1"/>
          </p:cNvSpPr>
          <p:nvPr>
            <p:ph type="body"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lvl="0">
              <a:defRPr sz="1800"/>
            </a:pPr>
            <a:r>
              <a:rPr sz="3200"/>
              <a:t>Hoofdtekst - niveau één</a:t>
            </a:r>
          </a:p>
          <a:p>
            <a:pPr lvl="1">
              <a:defRPr sz="1800"/>
            </a:pPr>
            <a:r>
              <a:rPr sz="3200"/>
              <a:t>Hoofdtekst - niveau twee</a:t>
            </a:r>
          </a:p>
          <a:p>
            <a:pPr lvl="2">
              <a:defRPr sz="1800"/>
            </a:pPr>
            <a:r>
              <a:rPr sz="3200"/>
              <a:t>Hoofdtekst - niveau drie</a:t>
            </a:r>
          </a:p>
          <a:p>
            <a:pPr lvl="3">
              <a:defRPr sz="1800"/>
            </a:pPr>
            <a:r>
              <a:rPr sz="3200"/>
              <a:t>Hoofdtekst - niveau vier</a:t>
            </a:r>
          </a:p>
          <a:p>
            <a:pPr lvl="4">
              <a:defRPr sz="1800"/>
            </a:pPr>
            <a:r>
              <a:rPr sz="3200"/>
              <a:t>Hoofdtekst - niveau vijf</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74725" y="3030538"/>
            <a:ext cx="11055350" cy="2090737"/>
          </a:xfrm>
        </p:spPr>
        <p:txBody>
          <a:bodyPr/>
          <a:lstStyle/>
          <a:p>
            <a:r>
              <a:rPr lang="nl-NL" smtClean="0"/>
              <a:t>Klik om de stijl te bewerken</a:t>
            </a:r>
            <a:endParaRPr lang="nl-NL"/>
          </a:p>
        </p:txBody>
      </p:sp>
      <p:sp>
        <p:nvSpPr>
          <p:cNvPr id="3" name="Ondertitel 2"/>
          <p:cNvSpPr>
            <a:spLocks noGrp="1"/>
          </p:cNvSpPr>
          <p:nvPr>
            <p:ph type="subTitle" idx="1"/>
          </p:nvPr>
        </p:nvSpPr>
        <p:spPr>
          <a:xfrm>
            <a:off x="1951038" y="5527675"/>
            <a:ext cx="9102725" cy="249237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A9288AF2-B9DE-45EC-94F7-0FFFD0B0B81C}" type="datetimeFigureOut">
              <a:rPr lang="nl-NL" smtClean="0"/>
              <a:t>1-12-2015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1303529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9288AF2-B9DE-45EC-94F7-0FFFD0B0B81C}" type="datetimeFigureOut">
              <a:rPr lang="nl-NL" smtClean="0"/>
              <a:t>1-12-2015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6823129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027113" y="6267450"/>
            <a:ext cx="11053762" cy="1936750"/>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1027113" y="4133850"/>
            <a:ext cx="11053762" cy="213360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A9288AF2-B9DE-45EC-94F7-0FFFD0B0B81C}" type="datetimeFigureOut">
              <a:rPr lang="nl-NL" smtClean="0"/>
              <a:t>1-12-2015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3194800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50875" y="2276475"/>
            <a:ext cx="5775325" cy="6435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578600" y="2276475"/>
            <a:ext cx="5775325" cy="6435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A9288AF2-B9DE-45EC-94F7-0FFFD0B0B81C}" type="datetimeFigureOut">
              <a:rPr lang="nl-NL" smtClean="0"/>
              <a:t>1-12-2015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1179229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A9288AF2-B9DE-45EC-94F7-0FFFD0B0B81C}" type="datetimeFigureOut">
              <a:rPr lang="nl-NL" smtClean="0"/>
              <a:t>1-12-2015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28202024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A9288AF2-B9DE-45EC-94F7-0FFFD0B0B81C}" type="datetimeFigureOut">
              <a:rPr lang="nl-NL" smtClean="0"/>
              <a:t>1-12-2015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1684668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9288AF2-B9DE-45EC-94F7-0FFFD0B0B81C}" type="datetimeFigureOut">
              <a:rPr lang="nl-NL" smtClean="0"/>
              <a:t>1-12-2015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3332686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0875" y="388938"/>
            <a:ext cx="4278313" cy="1652587"/>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9288AF2-B9DE-45EC-94F7-0FFFD0B0B81C}" type="datetimeFigureOut">
              <a:rPr lang="nl-NL" smtClean="0"/>
              <a:t>1-12-2015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12587061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549525" y="6827838"/>
            <a:ext cx="7802563" cy="806450"/>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9288AF2-B9DE-45EC-94F7-0FFFD0B0B81C}" type="datetimeFigureOut">
              <a:rPr lang="nl-NL" smtClean="0"/>
              <a:t>1-12-2015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2229418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9288AF2-B9DE-45EC-94F7-0FFFD0B0B81C}" type="datetimeFigureOut">
              <a:rPr lang="nl-NL" smtClean="0"/>
              <a:t>1-12-2015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1574265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 verticaal">
    <p:spTree>
      <p:nvGrpSpPr>
        <p:cNvPr id="1" name=""/>
        <p:cNvGrpSpPr/>
        <p:nvPr/>
      </p:nvGrpSpPr>
      <p:grpSpPr>
        <a:xfrm>
          <a:off x="0" y="0"/>
          <a:ext cx="0" cy="0"/>
          <a:chOff x="0" y="0"/>
          <a:chExt cx="0" cy="0"/>
        </a:xfrm>
      </p:grpSpPr>
      <p:sp>
        <p:nvSpPr>
          <p:cNvPr id="13" name="Shape 13"/>
          <p:cNvSpPr>
            <a:spLocks noGrp="1"/>
          </p:cNvSpPr>
          <p:nvPr>
            <p:ph type="title"/>
          </p:nvPr>
        </p:nvSpPr>
        <p:spPr>
          <a:xfrm>
            <a:off x="952500" y="635000"/>
            <a:ext cx="5334000" cy="3987800"/>
          </a:xfrm>
          <a:prstGeom prst="rect">
            <a:avLst/>
          </a:prstGeom>
        </p:spPr>
        <p:txBody>
          <a:bodyPr anchor="b"/>
          <a:lstStyle>
            <a:lvl1pPr>
              <a:defRPr sz="6000"/>
            </a:lvl1pPr>
          </a:lstStyle>
          <a:p>
            <a:pPr lvl="0">
              <a:defRPr sz="1800"/>
            </a:pPr>
            <a:r>
              <a:rPr sz="6000"/>
              <a:t>Titeltekst</a:t>
            </a:r>
          </a:p>
        </p:txBody>
      </p:sp>
      <p:sp>
        <p:nvSpPr>
          <p:cNvPr id="14" name="Shape 14"/>
          <p:cNvSpPr>
            <a:spLocks noGrp="1"/>
          </p:cNvSpPr>
          <p:nvPr>
            <p:ph type="body"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lvl="0">
              <a:defRPr sz="1800"/>
            </a:pPr>
            <a:r>
              <a:rPr sz="3200"/>
              <a:t>Hoofdtekst - niveau één</a:t>
            </a:r>
          </a:p>
          <a:p>
            <a:pPr lvl="1">
              <a:defRPr sz="1800"/>
            </a:pPr>
            <a:r>
              <a:rPr sz="3200"/>
              <a:t>Hoofdtekst - niveau twee</a:t>
            </a:r>
          </a:p>
          <a:p>
            <a:pPr lvl="2">
              <a:defRPr sz="1800"/>
            </a:pPr>
            <a:r>
              <a:rPr sz="3200"/>
              <a:t>Hoofdtekst - niveau drie</a:t>
            </a:r>
          </a:p>
          <a:p>
            <a:pPr lvl="3">
              <a:defRPr sz="1800"/>
            </a:pPr>
            <a:r>
              <a:rPr sz="3200"/>
              <a:t>Hoofdtekst - niveau vier</a:t>
            </a:r>
          </a:p>
          <a:p>
            <a:pPr lvl="4">
              <a:defRPr sz="1800"/>
            </a:pPr>
            <a:r>
              <a:rPr sz="3200"/>
              <a:t>Hoofdtekst - niveau vijf</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428163" y="390525"/>
            <a:ext cx="2925762" cy="832167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50875" y="390525"/>
            <a:ext cx="8624888" cy="832167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9288AF2-B9DE-45EC-94F7-0FFFD0B0B81C}" type="datetimeFigureOut">
              <a:rPr lang="nl-NL" smtClean="0"/>
              <a:t>1-12-2015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25549558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A9288AF2-B9DE-45EC-94F7-0FFFD0B0B81C}" type="datetimeFigureOut">
              <a:rPr lang="nl-NL" smtClean="0"/>
              <a:t>1-12-2015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3F3AD60-8A76-4286-89D0-DB11564EA4D1}" type="slidenum">
              <a:rPr lang="nl-NL" smtClean="0"/>
              <a:t>‹nr.›</a:t>
            </a:fld>
            <a:endParaRPr lang="nl-NL"/>
          </a:p>
        </p:txBody>
      </p:sp>
    </p:spTree>
    <p:extLst>
      <p:ext uri="{BB962C8B-B14F-4D97-AF65-F5344CB8AC3E}">
        <p14:creationId xmlns:p14="http://schemas.microsoft.com/office/powerpoint/2010/main" val="3910838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en opsomming">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8000"/>
              <a:t>Titeltekst</a:t>
            </a:r>
          </a:p>
        </p:txBody>
      </p:sp>
      <p:sp>
        <p:nvSpPr>
          <p:cNvPr id="19" name="Shape 19"/>
          <p:cNvSpPr>
            <a:spLocks noGrp="1"/>
          </p:cNvSpPr>
          <p:nvPr>
            <p:ph type="body" idx="1"/>
          </p:nvPr>
        </p:nvSpPr>
        <p:spPr>
          <a:prstGeom prst="rect">
            <a:avLst/>
          </a:prstGeom>
        </p:spPr>
        <p:txBody>
          <a:bodyPr/>
          <a:lstStyle/>
          <a:p>
            <a:pPr lvl="0">
              <a:defRPr sz="1800"/>
            </a:pPr>
            <a:r>
              <a:rPr sz="3600"/>
              <a:t>Hoofdtekst - niveau één</a:t>
            </a:r>
          </a:p>
          <a:p>
            <a:pPr lvl="1">
              <a:defRPr sz="1800"/>
            </a:pPr>
            <a:r>
              <a:rPr sz="3600"/>
              <a:t>Hoofdtekst - niveau twee</a:t>
            </a:r>
          </a:p>
          <a:p>
            <a:pPr lvl="2">
              <a:defRPr sz="1800"/>
            </a:pPr>
            <a:r>
              <a:rPr sz="3600"/>
              <a:t>Hoofdtekst - niveau drie</a:t>
            </a:r>
          </a:p>
          <a:p>
            <a:pPr lvl="3">
              <a:defRPr sz="1800"/>
            </a:pPr>
            <a:r>
              <a:rPr sz="3600"/>
              <a:t>Hoofdtekst - niveau vier</a:t>
            </a:r>
          </a:p>
          <a:p>
            <a:pPr lvl="4">
              <a:defRPr sz="1800"/>
            </a:pPr>
            <a:r>
              <a:rPr sz="3600"/>
              <a:t>Hoofdtekst - niveau vijf</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opsomming en foto">
    <p:spTree>
      <p:nvGrpSpPr>
        <p:cNvPr id="1" name=""/>
        <p:cNvGrpSpPr/>
        <p:nvPr/>
      </p:nvGrpSpPr>
      <p:grpSpPr>
        <a:xfrm>
          <a:off x="0" y="0"/>
          <a:ext cx="0" cy="0"/>
          <a:chOff x="0" y="0"/>
          <a:chExt cx="0" cy="0"/>
        </a:xfrm>
      </p:grpSpPr>
      <p:sp>
        <p:nvSpPr>
          <p:cNvPr id="21" name="Shape 21"/>
          <p:cNvSpPr>
            <a:spLocks noGrp="1"/>
          </p:cNvSpPr>
          <p:nvPr>
            <p:ph type="title"/>
          </p:nvPr>
        </p:nvSpPr>
        <p:spPr>
          <a:prstGeom prst="rect">
            <a:avLst/>
          </a:prstGeom>
        </p:spPr>
        <p:txBody>
          <a:bodyPr/>
          <a:lstStyle/>
          <a:p>
            <a:pPr lvl="0">
              <a:defRPr sz="1800"/>
            </a:pPr>
            <a:r>
              <a:rPr sz="8000"/>
              <a:t>Titeltekst</a:t>
            </a:r>
          </a:p>
        </p:txBody>
      </p:sp>
      <p:sp>
        <p:nvSpPr>
          <p:cNvPr id="22" name="Shape 22"/>
          <p:cNvSpPr>
            <a:spLocks noGrp="1"/>
          </p:cNvSpPr>
          <p:nvPr>
            <p:ph type="body"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lvl="0">
              <a:defRPr sz="1800"/>
            </a:pPr>
            <a:r>
              <a:rPr sz="2800"/>
              <a:t>Hoofdtekst - niveau één</a:t>
            </a:r>
          </a:p>
          <a:p>
            <a:pPr lvl="1">
              <a:defRPr sz="1800"/>
            </a:pPr>
            <a:r>
              <a:rPr sz="2800"/>
              <a:t>Hoofdtekst - niveau twee</a:t>
            </a:r>
          </a:p>
          <a:p>
            <a:pPr lvl="2">
              <a:defRPr sz="1800"/>
            </a:pPr>
            <a:r>
              <a:rPr sz="2800"/>
              <a:t>Hoofdtekst - niveau drie</a:t>
            </a:r>
          </a:p>
          <a:p>
            <a:pPr lvl="3">
              <a:defRPr sz="1800"/>
            </a:pPr>
            <a:r>
              <a:rPr sz="2800"/>
              <a:t>Hoofdtekst - niveau vier</a:t>
            </a:r>
          </a:p>
          <a:p>
            <a:pPr lvl="4">
              <a:defRPr sz="1800"/>
            </a:pPr>
            <a:r>
              <a:rPr sz="2800"/>
              <a:t>Hoofdtekst - niveau vijf</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Opsommingstekens">
    <p:spTree>
      <p:nvGrpSpPr>
        <p:cNvPr id="1" name=""/>
        <p:cNvGrpSpPr/>
        <p:nvPr/>
      </p:nvGrpSpPr>
      <p:grpSpPr>
        <a:xfrm>
          <a:off x="0" y="0"/>
          <a:ext cx="0" cy="0"/>
          <a:chOff x="0" y="0"/>
          <a:chExt cx="0" cy="0"/>
        </a:xfrm>
      </p:grpSpPr>
      <p:sp>
        <p:nvSpPr>
          <p:cNvPr id="24" name="Shape 24"/>
          <p:cNvSpPr>
            <a:spLocks noGrp="1"/>
          </p:cNvSpPr>
          <p:nvPr>
            <p:ph type="body" idx="1"/>
          </p:nvPr>
        </p:nvSpPr>
        <p:spPr>
          <a:xfrm>
            <a:off x="952500" y="1270000"/>
            <a:ext cx="11099800" cy="7213600"/>
          </a:xfrm>
          <a:prstGeom prst="rect">
            <a:avLst/>
          </a:prstGeom>
        </p:spPr>
        <p:txBody>
          <a:bodyPr/>
          <a:lstStyle/>
          <a:p>
            <a:pPr lvl="0">
              <a:defRPr sz="1800"/>
            </a:pPr>
            <a:r>
              <a:rPr sz="3600"/>
              <a:t>Hoofdtekst - niveau één</a:t>
            </a:r>
          </a:p>
          <a:p>
            <a:pPr lvl="1">
              <a:defRPr sz="1800"/>
            </a:pPr>
            <a:r>
              <a:rPr sz="3600"/>
              <a:t>Hoofdtekst - niveau twee</a:t>
            </a:r>
          </a:p>
          <a:p>
            <a:pPr lvl="2">
              <a:defRPr sz="1800"/>
            </a:pPr>
            <a:r>
              <a:rPr sz="3600"/>
              <a:t>Hoofdtekst - niveau drie</a:t>
            </a:r>
          </a:p>
          <a:p>
            <a:pPr lvl="3">
              <a:defRPr sz="1800"/>
            </a:pPr>
            <a:r>
              <a:rPr sz="3600"/>
              <a:t>Hoofdtekst - niveau vier</a:t>
            </a:r>
          </a:p>
          <a:p>
            <a:pPr lvl="4">
              <a:defRPr sz="1800"/>
            </a:pPr>
            <a:r>
              <a:rPr sz="3600"/>
              <a:t>Hoofdtekst - niveau vijf</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Foto - driemaal">
    <p:spTree>
      <p:nvGrpSpPr>
        <p:cNvPr id="1" name=""/>
        <p:cNvGrpSpPr/>
        <p:nvPr/>
      </p:nvGrpSpPr>
      <p:grpSpPr>
        <a:xfrm>
          <a:off x="0" y="0"/>
          <a:ext cx="0" cy="0"/>
          <a:chOff x="0" y="0"/>
          <a:chExt cx="0" cy="0"/>
        </a:xfrm>
      </p:grpSpPr>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itaa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Leeg">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a:defRPr sz="1800"/>
            </a:pPr>
            <a:r>
              <a:rPr sz="8000"/>
              <a:t>Titeltekst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a:defRPr sz="1800"/>
            </a:pPr>
            <a:r>
              <a:rPr sz="3600"/>
              <a:t>Hoofdtekst - niveau één</a:t>
            </a:r>
          </a:p>
          <a:p>
            <a:pPr lvl="1">
              <a:defRPr sz="1800"/>
            </a:pPr>
            <a:r>
              <a:rPr sz="3600"/>
              <a:t>Hoofdtekst - niveau twee</a:t>
            </a:r>
          </a:p>
          <a:p>
            <a:pPr lvl="2">
              <a:defRPr sz="1800"/>
            </a:pPr>
            <a:r>
              <a:rPr sz="3600"/>
              <a:t>Hoofdtekst - niveau drie</a:t>
            </a:r>
          </a:p>
          <a:p>
            <a:pPr lvl="3">
              <a:defRPr sz="1800"/>
            </a:pPr>
            <a:r>
              <a:rPr sz="3600"/>
              <a:t>Hoofdtekst - niveau vier</a:t>
            </a:r>
          </a:p>
          <a:p>
            <a:pPr lvl="4">
              <a:defRPr sz="1800"/>
            </a:pPr>
            <a:r>
              <a:rPr sz="3600"/>
              <a:t>Hoofdtekst - niveau vijf</a:t>
            </a: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4" r:id="rId3"/>
    <p:sldLayoutId id="2147483655" r:id="rId4"/>
    <p:sldLayoutId id="2147483656" r:id="rId5"/>
    <p:sldLayoutId id="2147483657" r:id="rId6"/>
    <p:sldLayoutId id="2147483658" r:id="rId7"/>
    <p:sldLayoutId id="2147483659" r:id="rId8"/>
    <p:sldLayoutId id="2147483660" r:id="rId9"/>
  </p:sldLayoutIdLst>
  <p:transition spd="med"/>
  <p:txStyles>
    <p:titleStyle>
      <a:lvl1pPr algn="ctr" defTabSz="584200">
        <a:defRPr sz="8000">
          <a:latin typeface="+mn-lt"/>
          <a:ea typeface="+mn-ea"/>
          <a:cs typeface="+mn-cs"/>
          <a:sym typeface="Helvetica Light"/>
        </a:defRPr>
      </a:lvl1pPr>
      <a:lvl2pPr indent="228600" algn="ctr" defTabSz="584200">
        <a:defRPr sz="8000">
          <a:latin typeface="+mn-lt"/>
          <a:ea typeface="+mn-ea"/>
          <a:cs typeface="+mn-cs"/>
          <a:sym typeface="Helvetica Light"/>
        </a:defRPr>
      </a:lvl2pPr>
      <a:lvl3pPr indent="457200" algn="ctr" defTabSz="584200">
        <a:defRPr sz="8000">
          <a:latin typeface="+mn-lt"/>
          <a:ea typeface="+mn-ea"/>
          <a:cs typeface="+mn-cs"/>
          <a:sym typeface="Helvetica Light"/>
        </a:defRPr>
      </a:lvl3pPr>
      <a:lvl4pPr indent="685800" algn="ctr" defTabSz="584200">
        <a:defRPr sz="8000">
          <a:latin typeface="+mn-lt"/>
          <a:ea typeface="+mn-ea"/>
          <a:cs typeface="+mn-cs"/>
          <a:sym typeface="Helvetica Light"/>
        </a:defRPr>
      </a:lvl4pPr>
      <a:lvl5pPr indent="914400" algn="ctr" defTabSz="584200">
        <a:defRPr sz="8000">
          <a:latin typeface="+mn-lt"/>
          <a:ea typeface="+mn-ea"/>
          <a:cs typeface="+mn-cs"/>
          <a:sym typeface="Helvetica Light"/>
        </a:defRPr>
      </a:lvl5pPr>
      <a:lvl6pPr indent="1143000" algn="ctr" defTabSz="584200">
        <a:defRPr sz="8000">
          <a:latin typeface="+mn-lt"/>
          <a:ea typeface="+mn-ea"/>
          <a:cs typeface="+mn-cs"/>
          <a:sym typeface="Helvetica Light"/>
        </a:defRPr>
      </a:lvl6pPr>
      <a:lvl7pPr indent="1371600" algn="ctr" defTabSz="584200">
        <a:defRPr sz="8000">
          <a:latin typeface="+mn-lt"/>
          <a:ea typeface="+mn-ea"/>
          <a:cs typeface="+mn-cs"/>
          <a:sym typeface="Helvetica Light"/>
        </a:defRPr>
      </a:lvl7pPr>
      <a:lvl8pPr indent="1600200" algn="ctr" defTabSz="584200">
        <a:defRPr sz="8000">
          <a:latin typeface="+mn-lt"/>
          <a:ea typeface="+mn-ea"/>
          <a:cs typeface="+mn-cs"/>
          <a:sym typeface="Helvetica Light"/>
        </a:defRPr>
      </a:lvl8pPr>
      <a:lvl9pPr indent="1828800" algn="ctr" defTabSz="584200">
        <a:defRPr sz="8000">
          <a:latin typeface="+mn-lt"/>
          <a:ea typeface="+mn-ea"/>
          <a:cs typeface="+mn-cs"/>
          <a:sym typeface="Helvetica Light"/>
        </a:defRPr>
      </a:lvl9pPr>
    </p:titleStyle>
    <p:bodyStyle>
      <a:lvl1pPr marL="444500" indent="-444500" defTabSz="584200">
        <a:spcBef>
          <a:spcPts val="4200"/>
        </a:spcBef>
        <a:buSzPct val="75000"/>
        <a:buChar char="•"/>
        <a:defRPr sz="3600">
          <a:latin typeface="+mn-lt"/>
          <a:ea typeface="+mn-ea"/>
          <a:cs typeface="+mn-cs"/>
          <a:sym typeface="Helvetica Light"/>
        </a:defRPr>
      </a:lvl1pPr>
      <a:lvl2pPr marL="889000" indent="-444500" defTabSz="584200">
        <a:spcBef>
          <a:spcPts val="4200"/>
        </a:spcBef>
        <a:buSzPct val="75000"/>
        <a:buChar char="•"/>
        <a:defRPr sz="3600">
          <a:latin typeface="+mn-lt"/>
          <a:ea typeface="+mn-ea"/>
          <a:cs typeface="+mn-cs"/>
          <a:sym typeface="Helvetica Light"/>
        </a:defRPr>
      </a:lvl2pPr>
      <a:lvl3pPr marL="1333500" indent="-444500" defTabSz="584200">
        <a:spcBef>
          <a:spcPts val="4200"/>
        </a:spcBef>
        <a:buSzPct val="75000"/>
        <a:buChar char="•"/>
        <a:defRPr sz="3600">
          <a:latin typeface="+mn-lt"/>
          <a:ea typeface="+mn-ea"/>
          <a:cs typeface="+mn-cs"/>
          <a:sym typeface="Helvetica Light"/>
        </a:defRPr>
      </a:lvl3pPr>
      <a:lvl4pPr marL="1778000" indent="-444500" defTabSz="584200">
        <a:spcBef>
          <a:spcPts val="4200"/>
        </a:spcBef>
        <a:buSzPct val="75000"/>
        <a:buChar char="•"/>
        <a:defRPr sz="3600">
          <a:latin typeface="+mn-lt"/>
          <a:ea typeface="+mn-ea"/>
          <a:cs typeface="+mn-cs"/>
          <a:sym typeface="Helvetica Light"/>
        </a:defRPr>
      </a:lvl4pPr>
      <a:lvl5pPr marL="2222500" indent="-444500" defTabSz="584200">
        <a:spcBef>
          <a:spcPts val="4200"/>
        </a:spcBef>
        <a:buSzPct val="75000"/>
        <a:buChar char="•"/>
        <a:defRPr sz="3600">
          <a:latin typeface="+mn-lt"/>
          <a:ea typeface="+mn-ea"/>
          <a:cs typeface="+mn-cs"/>
          <a:sym typeface="Helvetica Light"/>
        </a:defRPr>
      </a:lvl5pPr>
      <a:lvl6pPr marL="2667000" indent="-444500" defTabSz="584200">
        <a:spcBef>
          <a:spcPts val="4200"/>
        </a:spcBef>
        <a:buSzPct val="75000"/>
        <a:buChar char="•"/>
        <a:defRPr sz="3600">
          <a:latin typeface="+mn-lt"/>
          <a:ea typeface="+mn-ea"/>
          <a:cs typeface="+mn-cs"/>
          <a:sym typeface="Helvetica Light"/>
        </a:defRPr>
      </a:lvl6pPr>
      <a:lvl7pPr marL="3111500" indent="-444500" defTabSz="584200">
        <a:spcBef>
          <a:spcPts val="4200"/>
        </a:spcBef>
        <a:buSzPct val="75000"/>
        <a:buChar char="•"/>
        <a:defRPr sz="3600">
          <a:latin typeface="+mn-lt"/>
          <a:ea typeface="+mn-ea"/>
          <a:cs typeface="+mn-cs"/>
          <a:sym typeface="Helvetica Light"/>
        </a:defRPr>
      </a:lvl7pPr>
      <a:lvl8pPr marL="3556000" indent="-444500" defTabSz="584200">
        <a:spcBef>
          <a:spcPts val="4200"/>
        </a:spcBef>
        <a:buSzPct val="75000"/>
        <a:buChar char="•"/>
        <a:defRPr sz="3600">
          <a:latin typeface="+mn-lt"/>
          <a:ea typeface="+mn-ea"/>
          <a:cs typeface="+mn-cs"/>
          <a:sym typeface="Helvetica Light"/>
        </a:defRPr>
      </a:lvl8pPr>
      <a:lvl9pPr marL="4000500" indent="-444500" defTabSz="584200">
        <a:spcBef>
          <a:spcPts val="4200"/>
        </a:spcBef>
        <a:buSzPct val="75000"/>
        <a:buChar char="•"/>
        <a:defRPr sz="3600">
          <a:latin typeface="+mn-lt"/>
          <a:ea typeface="+mn-ea"/>
          <a:cs typeface="+mn-cs"/>
          <a:sym typeface="Helvetica Light"/>
        </a:defRPr>
      </a:lvl9pPr>
    </p:bodyStyle>
    <p:otherStyle>
      <a:lvl1pPr algn="ctr" defTabSz="584200">
        <a:defRPr>
          <a:solidFill>
            <a:schemeClr val="tx1"/>
          </a:solidFill>
          <a:latin typeface="+mn-lt"/>
          <a:ea typeface="+mn-ea"/>
          <a:cs typeface="+mn-cs"/>
          <a:sym typeface="Helvetica Light"/>
        </a:defRPr>
      </a:lvl1pPr>
      <a:lvl2pPr indent="228600" algn="ctr" defTabSz="584200">
        <a:defRPr>
          <a:solidFill>
            <a:schemeClr val="tx1"/>
          </a:solidFill>
          <a:latin typeface="+mn-lt"/>
          <a:ea typeface="+mn-ea"/>
          <a:cs typeface="+mn-cs"/>
          <a:sym typeface="Helvetica Light"/>
        </a:defRPr>
      </a:lvl2pPr>
      <a:lvl3pPr indent="457200" algn="ctr" defTabSz="584200">
        <a:defRPr>
          <a:solidFill>
            <a:schemeClr val="tx1"/>
          </a:solidFill>
          <a:latin typeface="+mn-lt"/>
          <a:ea typeface="+mn-ea"/>
          <a:cs typeface="+mn-cs"/>
          <a:sym typeface="Helvetica Light"/>
        </a:defRPr>
      </a:lvl3pPr>
      <a:lvl4pPr indent="685800" algn="ctr" defTabSz="584200">
        <a:defRPr>
          <a:solidFill>
            <a:schemeClr val="tx1"/>
          </a:solidFill>
          <a:latin typeface="+mn-lt"/>
          <a:ea typeface="+mn-ea"/>
          <a:cs typeface="+mn-cs"/>
          <a:sym typeface="Helvetica Light"/>
        </a:defRPr>
      </a:lvl4pPr>
      <a:lvl5pPr indent="914400" algn="ctr" defTabSz="584200">
        <a:defRPr>
          <a:solidFill>
            <a:schemeClr val="tx1"/>
          </a:solidFill>
          <a:latin typeface="+mn-lt"/>
          <a:ea typeface="+mn-ea"/>
          <a:cs typeface="+mn-cs"/>
          <a:sym typeface="Helvetica Light"/>
        </a:defRPr>
      </a:lvl5pPr>
      <a:lvl6pPr indent="1143000" algn="ctr" defTabSz="584200">
        <a:defRPr>
          <a:solidFill>
            <a:schemeClr val="tx1"/>
          </a:solidFill>
          <a:latin typeface="+mn-lt"/>
          <a:ea typeface="+mn-ea"/>
          <a:cs typeface="+mn-cs"/>
          <a:sym typeface="Helvetica Light"/>
        </a:defRPr>
      </a:lvl6pPr>
      <a:lvl7pPr indent="1371600" algn="ctr" defTabSz="584200">
        <a:defRPr>
          <a:solidFill>
            <a:schemeClr val="tx1"/>
          </a:solidFill>
          <a:latin typeface="+mn-lt"/>
          <a:ea typeface="+mn-ea"/>
          <a:cs typeface="+mn-cs"/>
          <a:sym typeface="Helvetica Light"/>
        </a:defRPr>
      </a:lvl7pPr>
      <a:lvl8pPr indent="1600200" algn="ctr" defTabSz="584200">
        <a:defRPr>
          <a:solidFill>
            <a:schemeClr val="tx1"/>
          </a:solidFill>
          <a:latin typeface="+mn-lt"/>
          <a:ea typeface="+mn-ea"/>
          <a:cs typeface="+mn-cs"/>
          <a:sym typeface="Helvetica Light"/>
        </a:defRPr>
      </a:lvl8pPr>
      <a:lvl9pPr indent="1828800" algn="ctr" defTabSz="584200">
        <a:defRPr>
          <a:solidFill>
            <a:schemeClr val="tx1"/>
          </a:solidFill>
          <a:latin typeface="+mn-lt"/>
          <a:ea typeface="+mn-ea"/>
          <a:cs typeface="+mn-cs"/>
          <a:sym typeface="Helvetica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50875" y="390525"/>
            <a:ext cx="11703050" cy="16256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50875" y="2276475"/>
            <a:ext cx="11703050" cy="6435725"/>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50875" y="9040813"/>
            <a:ext cx="3033713" cy="519112"/>
          </a:xfrm>
          <a:prstGeom prst="rect">
            <a:avLst/>
          </a:prstGeom>
        </p:spPr>
        <p:txBody>
          <a:bodyPr vert="horz" lIns="91440" tIns="45720" rIns="91440" bIns="45720" rtlCol="0" anchor="ctr"/>
          <a:lstStyle>
            <a:lvl1pPr algn="l">
              <a:defRPr sz="1200">
                <a:solidFill>
                  <a:schemeClr val="tx1">
                    <a:tint val="75000"/>
                  </a:schemeClr>
                </a:solidFill>
              </a:defRPr>
            </a:lvl1pPr>
          </a:lstStyle>
          <a:p>
            <a:fld id="{A9288AF2-B9DE-45EC-94F7-0FFFD0B0B81C}" type="datetimeFigureOut">
              <a:rPr lang="nl-NL" smtClean="0"/>
              <a:t>1-12-2015</a:t>
            </a:fld>
            <a:endParaRPr lang="nl-NL"/>
          </a:p>
        </p:txBody>
      </p:sp>
      <p:sp>
        <p:nvSpPr>
          <p:cNvPr id="5" name="Tijdelijke aanduiding voor voettekst 4"/>
          <p:cNvSpPr>
            <a:spLocks noGrp="1"/>
          </p:cNvSpPr>
          <p:nvPr>
            <p:ph type="ftr" sz="quarter" idx="3"/>
          </p:nvPr>
        </p:nvSpPr>
        <p:spPr>
          <a:xfrm>
            <a:off x="4443413" y="9040813"/>
            <a:ext cx="4117975" cy="5191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9320213" y="9040813"/>
            <a:ext cx="3033712" cy="519112"/>
          </a:xfrm>
          <a:prstGeom prst="rect">
            <a:avLst/>
          </a:prstGeom>
        </p:spPr>
        <p:txBody>
          <a:bodyPr vert="horz" lIns="91440" tIns="45720" rIns="91440" bIns="45720" rtlCol="0" anchor="ctr"/>
          <a:lstStyle>
            <a:lvl1pPr algn="r">
              <a:defRPr sz="1200">
                <a:solidFill>
                  <a:schemeClr val="tx1">
                    <a:tint val="75000"/>
                  </a:schemeClr>
                </a:solidFill>
              </a:defRPr>
            </a:lvl1pPr>
          </a:lstStyle>
          <a:p>
            <a:fld id="{D3F3AD60-8A76-4286-89D0-DB11564EA4D1}" type="slidenum">
              <a:rPr lang="nl-NL" smtClean="0"/>
              <a:t>‹nr.›</a:t>
            </a:fld>
            <a:endParaRPr lang="nl-NL"/>
          </a:p>
        </p:txBody>
      </p:sp>
    </p:spTree>
    <p:extLst>
      <p:ext uri="{BB962C8B-B14F-4D97-AF65-F5344CB8AC3E}">
        <p14:creationId xmlns:p14="http://schemas.microsoft.com/office/powerpoint/2010/main" val="159770720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17.gif"/><Relationship Id="rId5" Type="http://schemas.openxmlformats.org/officeDocument/2006/relationships/image" Target="../media/image6.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17.gif"/><Relationship Id="rId3" Type="http://schemas.openxmlformats.org/officeDocument/2006/relationships/image" Target="../media/image6.png"/><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17.gif"/><Relationship Id="rId3" Type="http://schemas.openxmlformats.org/officeDocument/2006/relationships/image" Target="../media/image18.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15.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17.gif"/><Relationship Id="rId5" Type="http://schemas.openxmlformats.org/officeDocument/2006/relationships/image" Target="../media/image6.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image" Target="../media/image17.gif"/><Relationship Id="rId3" Type="http://schemas.openxmlformats.org/officeDocument/2006/relationships/image" Target="../media/image6.png"/><Relationship Id="rId7"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17.gif"/><Relationship Id="rId3" Type="http://schemas.openxmlformats.org/officeDocument/2006/relationships/image" Target="../media/image18.png"/><Relationship Id="rId7"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15.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0.png"/><Relationship Id="rId9" Type="http://schemas.openxmlformats.org/officeDocument/2006/relationships/image" Target="../media/image22.gif"/></Relationships>
</file>

<file path=ppt/slides/_rels/slide17.xml.rels><?xml version="1.0" encoding="UTF-8" standalone="yes"?>
<Relationships xmlns="http://schemas.openxmlformats.org/package/2006/relationships"><Relationship Id="rId3" Type="http://schemas.openxmlformats.org/officeDocument/2006/relationships/image" Target="../media/image22.gif"/><Relationship Id="rId7"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22.gif"/><Relationship Id="rId5" Type="http://schemas.openxmlformats.org/officeDocument/2006/relationships/image" Target="../media/image6.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22.gif"/><Relationship Id="rId3" Type="http://schemas.openxmlformats.org/officeDocument/2006/relationships/image" Target="../media/image6.png"/><Relationship Id="rId7"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5.png"/><Relationship Id="rId5" Type="http://schemas.openxmlformats.org/officeDocument/2006/relationships/image" Target="../media/image3.png"/><Relationship Id="rId10" Type="http://schemas.openxmlformats.org/officeDocument/2006/relationships/image" Target="../media/image9.gif"/><Relationship Id="rId4" Type="http://schemas.openxmlformats.org/officeDocument/2006/relationships/image" Target="../media/image7.png"/><Relationship Id="rId9" Type="http://schemas.microsoft.com/office/2007/relationships/hdphoto" Target="../media/hdphoto1.wdp"/></Relationships>
</file>

<file path=ppt/slides/_rels/slide20.xml.rels><?xml version="1.0" encoding="UTF-8" standalone="yes"?>
<Relationships xmlns="http://schemas.openxmlformats.org/package/2006/relationships"><Relationship Id="rId8" Type="http://schemas.openxmlformats.org/officeDocument/2006/relationships/image" Target="../media/image22.gif"/><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7.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2.gif"/><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2.gif"/><Relationship Id="rId2" Type="http://schemas.openxmlformats.org/officeDocument/2006/relationships/notesSlide" Target="../notesSlides/notesSlide22.xml"/><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slide" Target="slide23.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22.gif"/><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10.png"/><Relationship Id="rId9"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2.png"/><Relationship Id="rId7"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1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2.png"/><Relationship Id="rId7" Type="http://schemas.openxmlformats.org/officeDocument/2006/relationships/slide" Target="slide6.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6.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 Target="slide9.xml"/><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image" Target="../media/image6.png"/><Relationship Id="rId9" Type="http://schemas.openxmlformats.org/officeDocument/2006/relationships/image" Target="../media/image17.gif"/></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7.gif"/><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a:defRPr sz="2400"/>
            </a:pPr>
            <a:endParaRPr sz="2400" dirty="0"/>
          </a:p>
        </p:txBody>
      </p:sp>
      <p:sp>
        <p:nvSpPr>
          <p:cNvPr id="46" name="Shape 46"/>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a:defRPr sz="1800">
                <a:solidFill>
                  <a:srgbClr val="000000"/>
                </a:solidFill>
              </a:defRPr>
            </a:pPr>
            <a:endParaRPr dirty="0"/>
          </a:p>
        </p:txBody>
      </p:sp>
      <p:sp>
        <p:nvSpPr>
          <p:cNvPr id="47" name="Shape 47"/>
          <p:cNvSpPr/>
          <p:nvPr/>
        </p:nvSpPr>
        <p:spPr>
          <a:xfrm>
            <a:off x="2642482" y="291346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dirty="0"/>
          </a:p>
        </p:txBody>
      </p:sp>
      <p:sp>
        <p:nvSpPr>
          <p:cNvPr id="48" name="Shape 48"/>
          <p:cNvSpPr/>
          <p:nvPr/>
        </p:nvSpPr>
        <p:spPr>
          <a:xfrm>
            <a:off x="97278" y="3069260"/>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dirty="0"/>
          </a:p>
        </p:txBody>
      </p:sp>
      <p:sp>
        <p:nvSpPr>
          <p:cNvPr id="54" name="Shape 54"/>
          <p:cNvSpPr/>
          <p:nvPr/>
        </p:nvSpPr>
        <p:spPr>
          <a:xfrm>
            <a:off x="2687550" y="5080998"/>
            <a:ext cx="703923" cy="5701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dirty="0"/>
          </a:p>
        </p:txBody>
      </p:sp>
      <p:sp>
        <p:nvSpPr>
          <p:cNvPr id="62" name="Shape 62"/>
          <p:cNvSpPr/>
          <p:nvPr/>
        </p:nvSpPr>
        <p:spPr>
          <a:xfrm>
            <a:off x="97278" y="4200068"/>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1903" y="4157552"/>
            <a:ext cx="3352800" cy="456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6065" y="3009357"/>
            <a:ext cx="2255838" cy="559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19359" y="3303477"/>
            <a:ext cx="1841500" cy="541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hthoek 2"/>
          <p:cNvSpPr/>
          <p:nvPr/>
        </p:nvSpPr>
        <p:spPr>
          <a:xfrm>
            <a:off x="9611541" y="8235950"/>
            <a:ext cx="2349438" cy="487252"/>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rtl="0" latinLnBrk="1" hangingPunct="0"/>
            <a:endParaRPr lang="nl-NL" sz="2400" dirty="0">
              <a:solidFill>
                <a:srgbClr val="FFFFFF"/>
              </a:solidFill>
            </a:endParaRPr>
          </a:p>
        </p:txBody>
      </p:sp>
      <p:sp>
        <p:nvSpPr>
          <p:cNvPr id="23"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7"/>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defRPr sz="2400">
                <a:solidFill>
                  <a:srgbClr val="FFFFFF"/>
                </a:solidFill>
              </a:defRPr>
            </a:pPr>
            <a:r>
              <a:rPr lang="nl-NL" sz="2400" dirty="0" smtClean="0">
                <a:solidFill>
                  <a:srgbClr val="FFFFFF"/>
                </a:solidFill>
                <a:latin typeface="Avenir Next Condensed"/>
              </a:rPr>
              <a:t>Volgende</a:t>
            </a:r>
            <a:endParaRPr sz="2400" dirty="0">
              <a:solidFill>
                <a:srgbClr val="FFFFFF"/>
              </a:solidFill>
              <a:latin typeface="Avenir Next Condensed"/>
            </a:endParaRPr>
          </a:p>
        </p:txBody>
      </p:sp>
      <p:sp>
        <p:nvSpPr>
          <p:cNvPr id="25" name="Toelichting met afgeronde rechthoek 24"/>
          <p:cNvSpPr/>
          <p:nvPr/>
        </p:nvSpPr>
        <p:spPr>
          <a:xfrm>
            <a:off x="242547" y="1489895"/>
            <a:ext cx="2365330" cy="1884204"/>
          </a:xfrm>
          <a:prstGeom prst="wedgeRoundRectCallout">
            <a:avLst>
              <a:gd name="adj1" fmla="val 37062"/>
              <a:gd name="adj2" fmla="val 71416"/>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Hallo, ik ben Wilma, de oudste dochter van mevrouw van Amersfoort. </a:t>
            </a:r>
            <a:r>
              <a:rPr lang="nl-NL" sz="1600" dirty="0" smtClean="0">
                <a:solidFill>
                  <a:srgbClr val="004F50"/>
                </a:solidFill>
                <a:latin typeface="ITC Syndor Com Book" panose="020B050404050A080204" pitchFamily="34" charset="0"/>
              </a:rPr>
              <a:t> </a:t>
            </a:r>
            <a:endParaRPr lang="nl-NL" sz="1600" dirty="0">
              <a:solidFill>
                <a:srgbClr val="004F50"/>
              </a:solidFill>
              <a:latin typeface="ITC Syndor Com Book" panose="020B050404050A080204" pitchFamily="34" charset="0"/>
            </a:endParaRPr>
          </a:p>
        </p:txBody>
      </p:sp>
      <p:sp>
        <p:nvSpPr>
          <p:cNvPr id="29" name="Toelichting met afgeronde rechthoek 28"/>
          <p:cNvSpPr/>
          <p:nvPr/>
        </p:nvSpPr>
        <p:spPr>
          <a:xfrm>
            <a:off x="4388801" y="2789891"/>
            <a:ext cx="2365330" cy="1339374"/>
          </a:xfrm>
          <a:prstGeom prst="wedgeRoundRectCallout">
            <a:avLst>
              <a:gd name="adj1" fmla="val 37062"/>
              <a:gd name="adj2" fmla="val 71416"/>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Dag, ik ben mevrouw van Amersfoort.</a:t>
            </a:r>
            <a:r>
              <a:rPr lang="nl-NL" sz="1600" dirty="0" smtClean="0">
                <a:solidFill>
                  <a:srgbClr val="004F50"/>
                </a:solidFill>
                <a:latin typeface="ITC Syndor Com Book" panose="020B050404050A080204" pitchFamily="34" charset="0"/>
              </a:rPr>
              <a:t> </a:t>
            </a:r>
            <a:endParaRPr lang="nl-NL" sz="1600" dirty="0">
              <a:solidFill>
                <a:srgbClr val="004F50"/>
              </a:solidFill>
              <a:latin typeface="ITC Syndor Com Book" panose="020B050404050A080204" pitchFamily="34" charset="0"/>
            </a:endParaRPr>
          </a:p>
        </p:txBody>
      </p:sp>
      <p:sp>
        <p:nvSpPr>
          <p:cNvPr id="30" name="Toelichting met afgeronde rechthoek 29"/>
          <p:cNvSpPr/>
          <p:nvPr/>
        </p:nvSpPr>
        <p:spPr>
          <a:xfrm>
            <a:off x="9814768" y="1820756"/>
            <a:ext cx="2875285" cy="1339374"/>
          </a:xfrm>
          <a:prstGeom prst="wedgeRoundRectCallout">
            <a:avLst>
              <a:gd name="adj1" fmla="val -31469"/>
              <a:gd name="adj2" fmla="val 77622"/>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Hoi, ik ben de wijkverpleegkundige, Marieke.</a:t>
            </a:r>
            <a:r>
              <a:rPr lang="nl-NL" sz="1600" dirty="0" smtClean="0">
                <a:solidFill>
                  <a:srgbClr val="004F50"/>
                </a:solidFill>
                <a:latin typeface="ITC Syndor Com Book" panose="020B050404050A080204" pitchFamily="34" charset="0"/>
              </a:rPr>
              <a:t> </a:t>
            </a:r>
            <a:endParaRPr lang="nl-NL" sz="1600" dirty="0">
              <a:solidFill>
                <a:srgbClr val="004F50"/>
              </a:solidFill>
              <a:latin typeface="ITC Syndor Com Book" panose="020B050404050A080204" pitchFamily="34" charset="0"/>
            </a:endParaRPr>
          </a:p>
        </p:txBody>
      </p:sp>
      <p:sp>
        <p:nvSpPr>
          <p:cNvPr id="2" name="Rechthoek 1"/>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a:solidFill>
                  <a:srgbClr val="004F50"/>
                </a:solidFill>
              </a:rPr>
              <a:t>Welkom bij de casus psychosociaal domein </a:t>
            </a:r>
          </a:p>
        </p:txBody>
      </p:sp>
      <p:pic>
        <p:nvPicPr>
          <p:cNvPr id="32" name="pasted-image.pdf"/>
          <p:cNvPicPr/>
          <p:nvPr/>
        </p:nvPicPr>
        <p:blipFill>
          <a:blip r:embed="rId8">
            <a:extLst/>
          </a:blip>
          <a:stretch>
            <a:fillRect/>
          </a:stretch>
        </p:blipFill>
        <p:spPr>
          <a:xfrm>
            <a:off x="11112890" y="40835"/>
            <a:ext cx="1577163" cy="1117753"/>
          </a:xfrm>
          <a:prstGeom prst="rect">
            <a:avLst/>
          </a:prstGeom>
          <a:ln w="12700">
            <a:miter lim="400000"/>
          </a:ln>
        </p:spPr>
      </p:pic>
    </p:spTree>
    <p:extLst>
      <p:ext uri="{BB962C8B-B14F-4D97-AF65-F5344CB8AC3E}">
        <p14:creationId xmlns:p14="http://schemas.microsoft.com/office/powerpoint/2010/main" val="2051716042"/>
      </p:ext>
    </p:extLst>
  </p:cSld>
  <p:clrMapOvr>
    <a:masterClrMapping/>
  </p:clrMapOvr>
  <p:transition spd="med"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a:p>
        </p:txBody>
      </p:sp>
      <p:sp>
        <p:nvSpPr>
          <p:cNvPr id="46" name="Shape 46"/>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1600" dirty="0">
              <a:solidFill>
                <a:srgbClr val="004F50"/>
              </a:solidFill>
            </a:endParaRPr>
          </a:p>
        </p:txBody>
      </p:sp>
      <p:sp>
        <p:nvSpPr>
          <p:cNvPr id="49" name="Shape 49"/>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59" name="Shape 59"/>
          <p:cNvSpPr/>
          <p:nvPr/>
        </p:nvSpPr>
        <p:spPr>
          <a:xfrm>
            <a:off x="3620382" y="40374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Kennis – minimale kennis (2)</a:t>
            </a:r>
          </a:p>
          <a:p>
            <a:pPr lvl="0">
              <a:defRPr sz="1800" i="0">
                <a:solidFill>
                  <a:srgbClr val="000000"/>
                </a:solidFill>
              </a:defRPr>
            </a:pPr>
            <a:r>
              <a:rPr lang="nl-NL" sz="1600" i="1" dirty="0" smtClean="0">
                <a:solidFill>
                  <a:srgbClr val="004F50"/>
                </a:solidFill>
              </a:rPr>
              <a:t>Gedrag – nauwelijks juist gedrag (2) </a:t>
            </a:r>
          </a:p>
          <a:p>
            <a:pPr lvl="0">
              <a:defRPr sz="1800" i="0">
                <a:solidFill>
                  <a:srgbClr val="000000"/>
                </a:solidFill>
              </a:defRPr>
            </a:pPr>
            <a:r>
              <a:rPr lang="nl-NL" sz="1600" i="1" dirty="0" smtClean="0">
                <a:solidFill>
                  <a:srgbClr val="004F50"/>
                </a:solidFill>
              </a:rPr>
              <a:t>Status - extreme signalen / symptomen (1) </a:t>
            </a:r>
            <a:endParaRPr sz="1600" i="1" dirty="0">
              <a:solidFill>
                <a:srgbClr val="004F50"/>
              </a:solidFill>
            </a:endParaRPr>
          </a:p>
        </p:txBody>
      </p:sp>
      <p:sp>
        <p:nvSpPr>
          <p:cNvPr id="60" name="Shape 60"/>
          <p:cNvSpPr/>
          <p:nvPr/>
        </p:nvSpPr>
        <p:spPr>
          <a:xfrm>
            <a:off x="3620382" y="50280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Kennis – minimale kennis (2) </a:t>
            </a:r>
          </a:p>
          <a:p>
            <a:pPr lvl="0">
              <a:defRPr sz="1800" i="0">
                <a:solidFill>
                  <a:srgbClr val="000000"/>
                </a:solidFill>
              </a:defRPr>
            </a:pPr>
            <a:r>
              <a:rPr lang="nl-NL" sz="1600" i="1" dirty="0" smtClean="0">
                <a:solidFill>
                  <a:srgbClr val="004F50"/>
                </a:solidFill>
              </a:rPr>
              <a:t>Gedrag – nauwelijks juist gedrag (2) </a:t>
            </a:r>
          </a:p>
          <a:p>
            <a:pPr lvl="0">
              <a:defRPr sz="1800" i="0">
                <a:solidFill>
                  <a:srgbClr val="000000"/>
                </a:solidFill>
              </a:defRPr>
            </a:pPr>
            <a:r>
              <a:rPr lang="nl-NL" sz="1600" i="1" dirty="0" smtClean="0">
                <a:solidFill>
                  <a:srgbClr val="004F50"/>
                </a:solidFill>
              </a:rPr>
              <a:t>Status - ernstige signalen / symptomen (2)</a:t>
            </a:r>
            <a:endParaRPr sz="1600" i="1" dirty="0">
              <a:solidFill>
                <a:srgbClr val="004F50"/>
              </a:solidFill>
            </a:endParaRPr>
          </a:p>
        </p:txBody>
      </p:sp>
      <p:sp>
        <p:nvSpPr>
          <p:cNvPr id="61" name="Shape 61"/>
          <p:cNvSpPr/>
          <p:nvPr/>
        </p:nvSpPr>
        <p:spPr>
          <a:xfrm>
            <a:off x="3620382" y="6054859"/>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Kennis – minimale kennis (2) </a:t>
            </a:r>
          </a:p>
          <a:p>
            <a:pPr lvl="0">
              <a:defRPr sz="1800" i="0">
                <a:solidFill>
                  <a:srgbClr val="000000"/>
                </a:solidFill>
              </a:defRPr>
            </a:pPr>
            <a:r>
              <a:rPr lang="nl-NL" sz="1600" i="1" dirty="0" smtClean="0">
                <a:solidFill>
                  <a:srgbClr val="004F50"/>
                </a:solidFill>
              </a:rPr>
              <a:t>Gedrag – onregelmatig juist gedrag (3) </a:t>
            </a:r>
          </a:p>
          <a:p>
            <a:pPr lvl="0">
              <a:defRPr sz="1800" i="0">
                <a:solidFill>
                  <a:srgbClr val="000000"/>
                </a:solidFill>
              </a:defRPr>
            </a:pPr>
            <a:r>
              <a:rPr lang="nl-NL" sz="1600" i="1" dirty="0" smtClean="0">
                <a:solidFill>
                  <a:srgbClr val="004F50"/>
                </a:solidFill>
              </a:rPr>
              <a:t>Status – matige signalen / symptomen (3)</a:t>
            </a:r>
            <a:endParaRPr sz="1600" i="1" dirty="0">
              <a:solidFill>
                <a:srgbClr val="004F50"/>
              </a:solidFill>
            </a:endParaRPr>
          </a:p>
        </p:txBody>
      </p:sp>
      <p:sp>
        <p:nvSpPr>
          <p:cNvPr id="2" name="Rechthoek 1"/>
          <p:cNvSpPr/>
          <p:nvPr/>
        </p:nvSpPr>
        <p:spPr>
          <a:xfrm>
            <a:off x="2687550" y="4037416"/>
            <a:ext cx="932832" cy="738664"/>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8" name="pasted-image.pdf"/>
          <p:cNvPicPr/>
          <p:nvPr/>
        </p:nvPicPr>
        <p:blipFill>
          <a:blip r:embed="rId4">
            <a:extLst/>
          </a:blip>
          <a:stretch>
            <a:fillRect/>
          </a:stretch>
        </p:blipFill>
        <p:spPr>
          <a:xfrm>
            <a:off x="11112890" y="40835"/>
            <a:ext cx="1577163" cy="1117753"/>
          </a:xfrm>
          <a:prstGeom prst="rect">
            <a:avLst/>
          </a:prstGeom>
          <a:ln w="12700">
            <a:miter lim="400000"/>
          </a:ln>
        </p:spPr>
      </p:pic>
      <p:sp>
        <p:nvSpPr>
          <p:cNvPr id="30" name="Shape 47"/>
          <p:cNvSpPr/>
          <p:nvPr/>
        </p:nvSpPr>
        <p:spPr>
          <a:xfrm>
            <a:off x="2687550" y="1335451"/>
            <a:ext cx="9189397" cy="178510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t">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a:solidFill>
                  <a:srgbClr val="004F50"/>
                </a:solidFill>
              </a:rPr>
              <a:t>Marieke wil de huidige situatie van de geestelijke gezondheid van mevrouw van Amersfoort vaststellen op Kennis, Gedrag en Status. </a:t>
            </a:r>
          </a:p>
          <a:p>
            <a:pPr>
              <a:defRPr sz="1800">
                <a:solidFill>
                  <a:srgbClr val="000000"/>
                </a:solidFill>
              </a:defRPr>
            </a:pPr>
            <a:endParaRPr lang="nl-NL" dirty="0"/>
          </a:p>
          <a:p>
            <a:pPr>
              <a:defRPr sz="1800">
                <a:solidFill>
                  <a:srgbClr val="000000"/>
                </a:solidFill>
              </a:defRPr>
            </a:pPr>
            <a:r>
              <a:rPr lang="nl-NL" sz="1600" dirty="0">
                <a:solidFill>
                  <a:srgbClr val="004F50"/>
                </a:solidFill>
              </a:rPr>
              <a:t>Welke score zou jij geven aan Kennis, Gedrag en Status? Baseer je scores op de beschikbare cliëntinformatie. </a:t>
            </a:r>
          </a:p>
          <a:p>
            <a:pPr>
              <a:defRPr sz="1800">
                <a:solidFill>
                  <a:srgbClr val="000000"/>
                </a:solidFill>
              </a:defRPr>
            </a:pPr>
            <a:endParaRPr lang="nl-NL" dirty="0"/>
          </a:p>
          <a:p>
            <a:pPr lvl="0">
              <a:defRPr sz="1800">
                <a:solidFill>
                  <a:srgbClr val="000000"/>
                </a:solidFill>
              </a:defRPr>
            </a:pPr>
            <a:r>
              <a:rPr lang="nl-NL" sz="1600" dirty="0">
                <a:solidFill>
                  <a:srgbClr val="004F50"/>
                </a:solidFill>
              </a:rPr>
              <a:t>MAAK JE KEUZE: </a:t>
            </a:r>
          </a:p>
        </p:txBody>
      </p:sp>
      <p:sp>
        <p:nvSpPr>
          <p:cNvPr id="32" name="Shape 50">
            <a:hlinkClick r:id="" action="ppaction://hlinkshowjump?jump=nextslide"/>
          </p:cNvPr>
          <p:cNvSpPr/>
          <p:nvPr/>
        </p:nvSpPr>
        <p:spPr>
          <a:xfrm>
            <a:off x="2687550" y="4044274"/>
            <a:ext cx="703924" cy="660401"/>
          </a:xfrm>
          <a:prstGeom prst="roundRect">
            <a:avLst>
              <a:gd name="adj" fmla="val 19092"/>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A</a:t>
            </a:r>
            <a:endParaRPr sz="3100" dirty="0">
              <a:latin typeface="Avenir Next Condensed"/>
            </a:endParaRPr>
          </a:p>
        </p:txBody>
      </p:sp>
      <p:sp>
        <p:nvSpPr>
          <p:cNvPr id="33" name="Shape 50">
            <a:hlinkClick r:id="" action="ppaction://hlinkshowjump?jump=nextslide"/>
          </p:cNvPr>
          <p:cNvSpPr/>
          <p:nvPr/>
        </p:nvSpPr>
        <p:spPr>
          <a:xfrm>
            <a:off x="2687550" y="5069132"/>
            <a:ext cx="703924" cy="660401"/>
          </a:xfrm>
          <a:prstGeom prst="roundRect">
            <a:avLst>
              <a:gd name="adj" fmla="val 19092"/>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B</a:t>
            </a:r>
            <a:endParaRPr sz="3100" dirty="0">
              <a:latin typeface="Avenir Next Condensed"/>
            </a:endParaRPr>
          </a:p>
        </p:txBody>
      </p:sp>
      <p:sp>
        <p:nvSpPr>
          <p:cNvPr id="34" name="Shape 50">
            <a:hlinkClick r:id="" action="ppaction://hlinkshowjump?jump=nextslide"/>
          </p:cNvPr>
          <p:cNvSpPr/>
          <p:nvPr/>
        </p:nvSpPr>
        <p:spPr>
          <a:xfrm>
            <a:off x="2687550" y="6093990"/>
            <a:ext cx="703924" cy="660401"/>
          </a:xfrm>
          <a:prstGeom prst="roundRect">
            <a:avLst>
              <a:gd name="adj" fmla="val 19092"/>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C</a:t>
            </a:r>
            <a:endParaRPr sz="3100" dirty="0">
              <a:latin typeface="Avenir Next Condensed"/>
            </a:endParaRPr>
          </a:p>
        </p:txBody>
      </p:sp>
      <p:pic>
        <p:nvPicPr>
          <p:cNvPr id="18" name="Picture 2" descr="G:\Mijn afbeeldingen\FINAL cirkel stappen\Dia3.GI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29626"/>
          <a:stretch/>
        </p:blipFill>
        <p:spPr bwMode="auto">
          <a:xfrm>
            <a:off x="-54093" y="1290849"/>
            <a:ext cx="1608740" cy="1714500"/>
          </a:xfrm>
          <a:prstGeom prst="rect">
            <a:avLst/>
          </a:prstGeom>
          <a:noFill/>
          <a:extLst>
            <a:ext uri="{909E8E84-426E-40DD-AFC4-6F175D3DCCD1}">
              <a14:hiddenFill xmlns:a14="http://schemas.microsoft.com/office/drawing/2010/main">
                <a:solidFill>
                  <a:srgbClr val="FFFFFF"/>
                </a:solidFill>
              </a14:hiddenFill>
            </a:ext>
          </a:extLst>
        </p:spPr>
      </p:pic>
      <p:sp>
        <p:nvSpPr>
          <p:cNvPr id="19" name="Rechthoek 18"/>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2 (van 5)</a:t>
            </a:r>
            <a:endParaRPr lang="nl-NL" sz="2900" dirty="0">
              <a:solidFill>
                <a:srgbClr val="004F50"/>
              </a:solidFill>
            </a:endParaRPr>
          </a:p>
        </p:txBody>
      </p:sp>
      <p:pic>
        <p:nvPicPr>
          <p:cNvPr id="20" name="pasted-image.pdf"/>
          <p:cNvPicPr/>
          <p:nvPr/>
        </p:nvPicPr>
        <p:blipFill>
          <a:blip r:embed="rId7">
            <a:extLst/>
          </a:blip>
          <a:stretch>
            <a:fillRect/>
          </a:stretch>
        </p:blipFill>
        <p:spPr>
          <a:xfrm flipH="1">
            <a:off x="9778448" y="3349073"/>
            <a:ext cx="1296144" cy="4760920"/>
          </a:xfrm>
          <a:prstGeom prst="rect">
            <a:avLst/>
          </a:prstGeom>
          <a:ln w="12700">
            <a:miter lim="400000"/>
          </a:ln>
          <a:scene3d>
            <a:camera prst="orthographicFront">
              <a:rot lat="0" lon="300000" rev="0"/>
            </a:camera>
            <a:lightRig rig="threePt" dir="t"/>
          </a:scene3d>
        </p:spPr>
      </p:pic>
      <p:sp>
        <p:nvSpPr>
          <p:cNvPr id="21"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2866673653"/>
      </p:ext>
    </p:extLst>
  </p:cSld>
  <p:clrMapOvr>
    <a:masterClrMapping/>
  </p:clrMapOvr>
  <p:transition spd="med"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42" name="Shape 50"/>
          <p:cNvSpPr/>
          <p:nvPr/>
        </p:nvSpPr>
        <p:spPr>
          <a:xfrm>
            <a:off x="2687550" y="4044274"/>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A</a:t>
            </a:r>
            <a:endParaRPr sz="3100" dirty="0">
              <a:latin typeface="Avenir Next Condensed"/>
            </a:endParaRPr>
          </a:p>
        </p:txBody>
      </p:sp>
      <p:sp>
        <p:nvSpPr>
          <p:cNvPr id="43" name="Shape 50"/>
          <p:cNvSpPr/>
          <p:nvPr/>
        </p:nvSpPr>
        <p:spPr>
          <a:xfrm>
            <a:off x="2687550" y="5069132"/>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B</a:t>
            </a:r>
            <a:endParaRPr sz="3100" dirty="0">
              <a:latin typeface="Avenir Next Condensed"/>
            </a:endParaRPr>
          </a:p>
        </p:txBody>
      </p:sp>
      <p:sp>
        <p:nvSpPr>
          <p:cNvPr id="64" name="Shape 50"/>
          <p:cNvSpPr/>
          <p:nvPr/>
        </p:nvSpPr>
        <p:spPr>
          <a:xfrm>
            <a:off x="2687550" y="6093990"/>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C</a:t>
            </a:r>
            <a:endParaRPr sz="3100" dirty="0">
              <a:latin typeface="Avenir Next Condensed"/>
            </a:endParaRPr>
          </a:p>
        </p:txBody>
      </p:sp>
      <p:sp>
        <p:nvSpPr>
          <p:cNvPr id="65" name="Rechthoek 64"/>
          <p:cNvSpPr/>
          <p:nvPr/>
        </p:nvSpPr>
        <p:spPr>
          <a:xfrm>
            <a:off x="2641600" y="4037416"/>
            <a:ext cx="749874" cy="667259"/>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sp>
        <p:nvSpPr>
          <p:cNvPr id="66" name="Rechthoek 65"/>
          <p:cNvSpPr/>
          <p:nvPr/>
        </p:nvSpPr>
        <p:spPr>
          <a:xfrm>
            <a:off x="2687550" y="6054859"/>
            <a:ext cx="703924" cy="738664"/>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44" name="Schermafbeelding 2015-05-18 om 11.31.55.png"/>
          <p:cNvPicPr/>
          <p:nvPr/>
        </p:nvPicPr>
        <p:blipFill>
          <a:blip r:embed="rId4">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a:p>
        </p:txBody>
      </p:sp>
      <p:sp>
        <p:nvSpPr>
          <p:cNvPr id="46" name="Shape 46"/>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1600" dirty="0">
              <a:solidFill>
                <a:srgbClr val="004F50"/>
              </a:solidFill>
            </a:endParaRPr>
          </a:p>
        </p:txBody>
      </p:sp>
      <p:sp>
        <p:nvSpPr>
          <p:cNvPr id="49" name="Shape 49"/>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59" name="Shape 59"/>
          <p:cNvSpPr/>
          <p:nvPr/>
        </p:nvSpPr>
        <p:spPr>
          <a:xfrm>
            <a:off x="3620382" y="40374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Kennis – minimale kennis (2)</a:t>
            </a:r>
          </a:p>
          <a:p>
            <a:pPr lvl="0">
              <a:defRPr sz="1800" i="0">
                <a:solidFill>
                  <a:srgbClr val="000000"/>
                </a:solidFill>
              </a:defRPr>
            </a:pPr>
            <a:r>
              <a:rPr lang="nl-NL" sz="1600" i="1" dirty="0" smtClean="0">
                <a:solidFill>
                  <a:srgbClr val="004F50"/>
                </a:solidFill>
              </a:rPr>
              <a:t>Gedrag – nauwelijks juist gedrag (2) </a:t>
            </a:r>
          </a:p>
          <a:p>
            <a:pPr lvl="0">
              <a:defRPr sz="1800" i="0">
                <a:solidFill>
                  <a:srgbClr val="000000"/>
                </a:solidFill>
              </a:defRPr>
            </a:pPr>
            <a:r>
              <a:rPr lang="nl-NL" sz="1600" i="1" dirty="0" smtClean="0">
                <a:solidFill>
                  <a:srgbClr val="004F50"/>
                </a:solidFill>
              </a:rPr>
              <a:t>Status - extreme signalen / symptomen (1) </a:t>
            </a:r>
            <a:endParaRPr sz="1600" i="1" dirty="0">
              <a:solidFill>
                <a:srgbClr val="004F50"/>
              </a:solidFill>
            </a:endParaRPr>
          </a:p>
        </p:txBody>
      </p:sp>
      <p:sp>
        <p:nvSpPr>
          <p:cNvPr id="60" name="Shape 60"/>
          <p:cNvSpPr/>
          <p:nvPr/>
        </p:nvSpPr>
        <p:spPr>
          <a:xfrm>
            <a:off x="3620382" y="50280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Kennis – minimale kennis (2) </a:t>
            </a:r>
          </a:p>
          <a:p>
            <a:pPr lvl="0">
              <a:defRPr sz="1800" i="0">
                <a:solidFill>
                  <a:srgbClr val="000000"/>
                </a:solidFill>
              </a:defRPr>
            </a:pPr>
            <a:r>
              <a:rPr lang="nl-NL" sz="1600" i="1" dirty="0" smtClean="0">
                <a:solidFill>
                  <a:srgbClr val="004F50"/>
                </a:solidFill>
              </a:rPr>
              <a:t>Gedrag – nauwelijks juist gedrag (2) </a:t>
            </a:r>
          </a:p>
          <a:p>
            <a:pPr lvl="0">
              <a:defRPr sz="1800" i="0">
                <a:solidFill>
                  <a:srgbClr val="000000"/>
                </a:solidFill>
              </a:defRPr>
            </a:pPr>
            <a:r>
              <a:rPr lang="nl-NL" sz="1600" i="1" dirty="0" smtClean="0">
                <a:solidFill>
                  <a:srgbClr val="004F50"/>
                </a:solidFill>
              </a:rPr>
              <a:t>Status - ernstige signalen / symptomen (2)</a:t>
            </a:r>
            <a:endParaRPr sz="1600" i="1" dirty="0">
              <a:solidFill>
                <a:srgbClr val="004F50"/>
              </a:solidFill>
            </a:endParaRPr>
          </a:p>
        </p:txBody>
      </p:sp>
      <p:sp>
        <p:nvSpPr>
          <p:cNvPr id="61" name="Shape 61"/>
          <p:cNvSpPr/>
          <p:nvPr/>
        </p:nvSpPr>
        <p:spPr>
          <a:xfrm>
            <a:off x="3620382" y="6054859"/>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Kennis – minimale kennis (2) </a:t>
            </a:r>
          </a:p>
          <a:p>
            <a:pPr lvl="0">
              <a:defRPr sz="1800" i="0">
                <a:solidFill>
                  <a:srgbClr val="000000"/>
                </a:solidFill>
              </a:defRPr>
            </a:pPr>
            <a:r>
              <a:rPr lang="nl-NL" sz="1600" i="1" dirty="0" smtClean="0">
                <a:solidFill>
                  <a:srgbClr val="004F50"/>
                </a:solidFill>
              </a:rPr>
              <a:t>Gedrag – onregelmatig juist gedrag (3) </a:t>
            </a:r>
          </a:p>
          <a:p>
            <a:pPr lvl="0">
              <a:defRPr sz="1800" i="0">
                <a:solidFill>
                  <a:srgbClr val="000000"/>
                </a:solidFill>
              </a:defRPr>
            </a:pPr>
            <a:r>
              <a:rPr lang="nl-NL" sz="1600" i="1" dirty="0" smtClean="0">
                <a:solidFill>
                  <a:srgbClr val="004F50"/>
                </a:solidFill>
              </a:rPr>
              <a:t>Status – matige signalen / symptomen (3)</a:t>
            </a:r>
            <a:endParaRPr sz="1600" i="1" dirty="0">
              <a:solidFill>
                <a:srgbClr val="004F50"/>
              </a:solidFill>
            </a:endParaRPr>
          </a:p>
        </p:txBody>
      </p:sp>
      <p:sp>
        <p:nvSpPr>
          <p:cNvPr id="27" name="Shape 85"/>
          <p:cNvSpPr/>
          <p:nvPr/>
        </p:nvSpPr>
        <p:spPr>
          <a:xfrm>
            <a:off x="-757586" y="7537283"/>
            <a:ext cx="13762386" cy="2461132"/>
          </a:xfrm>
          <a:prstGeom prst="rect">
            <a:avLst/>
          </a:prstGeom>
          <a:solidFill>
            <a:srgbClr val="FFFFFF">
              <a:alpha val="25611"/>
            </a:srgbClr>
          </a:solidFill>
          <a:ln w="12700">
            <a:miter lim="400000"/>
          </a:ln>
        </p:spPr>
        <p:txBody>
          <a:bodyPr lIns="0" tIns="0" rIns="0" bIns="0" anchor="ctr"/>
          <a:lstStyle/>
          <a:p>
            <a:pPr lvl="0">
              <a:defRPr sz="2400"/>
            </a:pPr>
            <a:endParaRPr/>
          </a:p>
        </p:txBody>
      </p:sp>
      <p:sp>
        <p:nvSpPr>
          <p:cNvPr id="30" name="Shape 87"/>
          <p:cNvSpPr/>
          <p:nvPr/>
        </p:nvSpPr>
        <p:spPr>
          <a:xfrm>
            <a:off x="97278" y="7536774"/>
            <a:ext cx="2048139" cy="660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1600" dirty="0">
                <a:solidFill>
                  <a:srgbClr val="004F50"/>
                </a:solidFill>
              </a:rPr>
              <a:t>FEEDBACK:</a:t>
            </a:r>
          </a:p>
        </p:txBody>
      </p:sp>
      <p:pic>
        <p:nvPicPr>
          <p:cNvPr id="32" name="pasted-image.pdf"/>
          <p:cNvPicPr/>
          <p:nvPr/>
        </p:nvPicPr>
        <p:blipFill>
          <a:blip r:embed="rId5">
            <a:extLst/>
          </a:blip>
          <a:stretch>
            <a:fillRect/>
          </a:stretch>
        </p:blipFill>
        <p:spPr>
          <a:xfrm>
            <a:off x="2258566" y="3843024"/>
            <a:ext cx="635001" cy="635003"/>
          </a:xfrm>
          <a:prstGeom prst="rect">
            <a:avLst/>
          </a:prstGeom>
          <a:ln w="12700">
            <a:miter lim="400000"/>
          </a:ln>
        </p:spPr>
      </p:pic>
      <p:pic>
        <p:nvPicPr>
          <p:cNvPr id="33" name="pasted-image.pdf"/>
          <p:cNvPicPr/>
          <p:nvPr/>
        </p:nvPicPr>
        <p:blipFill>
          <a:blip r:embed="rId5">
            <a:extLst/>
          </a:blip>
          <a:stretch>
            <a:fillRect/>
          </a:stretch>
        </p:blipFill>
        <p:spPr>
          <a:xfrm>
            <a:off x="2258566" y="4775323"/>
            <a:ext cx="635001" cy="635001"/>
          </a:xfrm>
          <a:prstGeom prst="rect">
            <a:avLst/>
          </a:prstGeom>
          <a:ln w="12700">
            <a:miter lim="400000"/>
          </a:ln>
        </p:spPr>
      </p:pic>
      <p:pic>
        <p:nvPicPr>
          <p:cNvPr id="34" name="pasted-image.pdf"/>
          <p:cNvPicPr/>
          <p:nvPr/>
        </p:nvPicPr>
        <p:blipFill>
          <a:blip r:embed="rId6">
            <a:extLst/>
          </a:blip>
          <a:stretch>
            <a:fillRect/>
          </a:stretch>
        </p:blipFill>
        <p:spPr>
          <a:xfrm>
            <a:off x="2258566" y="5683597"/>
            <a:ext cx="635000" cy="635001"/>
          </a:xfrm>
          <a:prstGeom prst="rect">
            <a:avLst/>
          </a:prstGeom>
          <a:ln w="12700">
            <a:miter lim="400000"/>
          </a:ln>
        </p:spPr>
      </p:pic>
      <p:sp>
        <p:nvSpPr>
          <p:cNvPr id="35" name="Shape 86"/>
          <p:cNvSpPr/>
          <p:nvPr/>
        </p:nvSpPr>
        <p:spPr>
          <a:xfrm>
            <a:off x="2642482" y="7537283"/>
            <a:ext cx="9318497" cy="227754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smtClean="0">
                <a:solidFill>
                  <a:srgbClr val="004F50"/>
                </a:solidFill>
              </a:rPr>
              <a:t>Het meest passende antwoord in deze situatie is antwoord C: </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Kennis – minimale kennis (2), omdat mevrouw weinig weet over het ziektebeeld van Alzheimer</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Gedrag – onregelmatig juist gedrag (3), omdat mevrouw haar kleding niet goed verzorgt en slecht eet.</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Status – matige signalen / symptomen (3), het ziektebeeld is in een beginnend stadium. </a:t>
            </a:r>
          </a:p>
          <a:p>
            <a:pPr marL="285750" indent="-285750">
              <a:buFont typeface="Arial" panose="020B0604020202020204" pitchFamily="34" charset="0"/>
              <a:buChar char="•"/>
              <a:defRPr sz="1800">
                <a:solidFill>
                  <a:srgbClr val="000000"/>
                </a:solidFill>
              </a:defRPr>
            </a:pPr>
            <a:endParaRPr lang="nl-NL" dirty="0"/>
          </a:p>
          <a:p>
            <a:pPr>
              <a:defRPr sz="1800">
                <a:solidFill>
                  <a:srgbClr val="000000"/>
                </a:solidFill>
              </a:defRPr>
            </a:pPr>
            <a:r>
              <a:rPr lang="nl-NL" sz="1600" dirty="0" smtClean="0">
                <a:solidFill>
                  <a:srgbClr val="004F50"/>
                </a:solidFill>
              </a:rPr>
              <a:t>Op de volgende pagina staat feedback ook nog in het schema.</a:t>
            </a:r>
          </a:p>
          <a:p>
            <a:pPr>
              <a:defRPr sz="1800">
                <a:solidFill>
                  <a:srgbClr val="000000"/>
                </a:solidFill>
              </a:defRPr>
            </a:pPr>
            <a:endParaRPr lang="nl-NL" dirty="0"/>
          </a:p>
          <a:p>
            <a:pPr marL="285750" indent="-285750">
              <a:buFont typeface="Arial" panose="020B0604020202020204" pitchFamily="34" charset="0"/>
              <a:buChar char="•"/>
              <a:defRPr sz="1800">
                <a:solidFill>
                  <a:srgbClr val="000000"/>
                </a:solidFill>
              </a:defRPr>
            </a:pPr>
            <a:endParaRPr sz="1600" dirty="0">
              <a:solidFill>
                <a:srgbClr val="004F50"/>
              </a:solidFill>
            </a:endParaRPr>
          </a:p>
        </p:txBody>
      </p:sp>
      <p:sp>
        <p:nvSpPr>
          <p:cNvPr id="36"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Volgende</a:t>
            </a:r>
            <a:endParaRPr dirty="0"/>
          </a:p>
        </p:txBody>
      </p:sp>
      <p:pic>
        <p:nvPicPr>
          <p:cNvPr id="38" name="pasted-image.pdf"/>
          <p:cNvPicPr/>
          <p:nvPr/>
        </p:nvPicPr>
        <p:blipFill>
          <a:blip r:embed="rId7">
            <a:extLst/>
          </a:blip>
          <a:stretch>
            <a:fillRect/>
          </a:stretch>
        </p:blipFill>
        <p:spPr>
          <a:xfrm>
            <a:off x="11112890" y="40835"/>
            <a:ext cx="1577163" cy="1117753"/>
          </a:xfrm>
          <a:prstGeom prst="rect">
            <a:avLst/>
          </a:prstGeom>
          <a:ln w="12700">
            <a:miter lim="400000"/>
          </a:ln>
        </p:spPr>
      </p:pic>
      <p:sp>
        <p:nvSpPr>
          <p:cNvPr id="40" name="Shape 47"/>
          <p:cNvSpPr/>
          <p:nvPr/>
        </p:nvSpPr>
        <p:spPr>
          <a:xfrm>
            <a:off x="2687550" y="1335451"/>
            <a:ext cx="9189397" cy="178510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t">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a:solidFill>
                  <a:srgbClr val="004F50"/>
                </a:solidFill>
              </a:rPr>
              <a:t>Marieke wil de huidige situatie van de geestelijke gezondheid van mevrouw van Amersfoort vaststellen op Kennis, Gedrag en Status. </a:t>
            </a:r>
          </a:p>
          <a:p>
            <a:pPr>
              <a:defRPr sz="1800">
                <a:solidFill>
                  <a:srgbClr val="000000"/>
                </a:solidFill>
              </a:defRPr>
            </a:pPr>
            <a:endParaRPr lang="nl-NL" dirty="0"/>
          </a:p>
          <a:p>
            <a:pPr>
              <a:defRPr sz="1800">
                <a:solidFill>
                  <a:srgbClr val="000000"/>
                </a:solidFill>
              </a:defRPr>
            </a:pPr>
            <a:r>
              <a:rPr lang="nl-NL" sz="1600" dirty="0">
                <a:solidFill>
                  <a:srgbClr val="004F50"/>
                </a:solidFill>
              </a:rPr>
              <a:t>Welke score zou jij geven aan Kennis, Gedrag en Status? Baseer je scores op de beschikbare cliëntinformatie. </a:t>
            </a:r>
          </a:p>
          <a:p>
            <a:pPr>
              <a:defRPr sz="1800">
                <a:solidFill>
                  <a:srgbClr val="000000"/>
                </a:solidFill>
              </a:defRPr>
            </a:pPr>
            <a:endParaRPr lang="nl-NL" dirty="0"/>
          </a:p>
          <a:p>
            <a:pPr lvl="0">
              <a:defRPr sz="1800">
                <a:solidFill>
                  <a:srgbClr val="000000"/>
                </a:solidFill>
              </a:defRPr>
            </a:pPr>
            <a:r>
              <a:rPr lang="nl-NL" sz="1600" dirty="0">
                <a:solidFill>
                  <a:srgbClr val="004F50"/>
                </a:solidFill>
              </a:rPr>
              <a:t>MAAK JE KEUZE: </a:t>
            </a:r>
          </a:p>
        </p:txBody>
      </p:sp>
      <p:pic>
        <p:nvPicPr>
          <p:cNvPr id="25" name="Picture 2" descr="G:\Mijn afbeeldingen\FINAL cirkel stappen\Dia3.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29626"/>
          <a:stretch/>
        </p:blipFill>
        <p:spPr bwMode="auto">
          <a:xfrm>
            <a:off x="-54093" y="1290849"/>
            <a:ext cx="1608740" cy="1714500"/>
          </a:xfrm>
          <a:prstGeom prst="rect">
            <a:avLst/>
          </a:prstGeom>
          <a:noFill/>
          <a:extLst>
            <a:ext uri="{909E8E84-426E-40DD-AFC4-6F175D3DCCD1}">
              <a14:hiddenFill xmlns:a14="http://schemas.microsoft.com/office/drawing/2010/main">
                <a:solidFill>
                  <a:srgbClr val="FFFFFF"/>
                </a:solidFill>
              </a14:hiddenFill>
            </a:ext>
          </a:extLst>
        </p:spPr>
      </p:pic>
      <p:sp>
        <p:nvSpPr>
          <p:cNvPr id="24" name="Rechthoek 23"/>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2 (van 5)</a:t>
            </a:r>
            <a:endParaRPr lang="nl-NL" sz="2900" dirty="0">
              <a:solidFill>
                <a:srgbClr val="004F50"/>
              </a:solidFill>
            </a:endParaRPr>
          </a:p>
        </p:txBody>
      </p:sp>
      <p:sp>
        <p:nvSpPr>
          <p:cNvPr id="26"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434007039"/>
      </p:ext>
    </p:extLst>
  </p:cSld>
  <p:clrMapOvr>
    <a:masterClrMapping/>
  </p:clrMapOvr>
  <p:transition spd="med"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23" name="Picture 2" descr="G:\Syta\OMaha\overzicht_tabel (1).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46023" y="3005030"/>
            <a:ext cx="11718419" cy="4137628"/>
          </a:xfrm>
          <a:prstGeom prst="rect">
            <a:avLst/>
          </a:prstGeom>
          <a:noFill/>
          <a:extLst>
            <a:ext uri="{909E8E84-426E-40DD-AFC4-6F175D3DCCD1}">
              <a14:hiddenFill xmlns:a14="http://schemas.microsoft.com/office/drawing/2010/main">
                <a:solidFill>
                  <a:srgbClr val="FFFFFF"/>
                </a:solidFill>
              </a14:hiddenFill>
            </a:ext>
          </a:extLst>
        </p:spPr>
      </p:pic>
      <p:pic>
        <p:nvPicPr>
          <p:cNvPr id="65" name="Schermafbeelding 2015-05-18 om 11.31.55.png"/>
          <p:cNvPicPr/>
          <p:nvPr/>
        </p:nvPicPr>
        <p:blipFill>
          <a:blip r:embed="rId4">
            <a:extLst/>
          </a:blip>
          <a:stretch>
            <a:fillRect/>
          </a:stretch>
        </p:blipFill>
        <p:spPr>
          <a:xfrm>
            <a:off x="287156" y="-8484"/>
            <a:ext cx="2048139" cy="1130301"/>
          </a:xfrm>
          <a:prstGeom prst="rect">
            <a:avLst/>
          </a:prstGeom>
          <a:ln w="12700">
            <a:miter lim="400000"/>
          </a:ln>
        </p:spPr>
      </p:pic>
      <p:sp>
        <p:nvSpPr>
          <p:cNvPr id="66" name="Shape 66"/>
          <p:cNvSpPr/>
          <p:nvPr/>
        </p:nvSpPr>
        <p:spPr>
          <a:xfrm flipH="1" flipV="1">
            <a:off x="9698" y="1221051"/>
            <a:ext cx="13173671" cy="1"/>
          </a:xfrm>
          <a:prstGeom prst="line">
            <a:avLst/>
          </a:prstGeom>
          <a:ln w="12700">
            <a:solidFill>
              <a:srgbClr val="FFFFFF"/>
            </a:solidFill>
            <a:miter lim="400000"/>
          </a:ln>
        </p:spPr>
        <p:txBody>
          <a:bodyPr lIns="0" tIns="0" rIns="0" bIns="0" anchor="ctr"/>
          <a:lstStyle/>
          <a:p>
            <a:pPr>
              <a:defRPr sz="2400"/>
            </a:pPr>
            <a:endParaRPr sz="2400"/>
          </a:p>
        </p:txBody>
      </p:sp>
      <p:sp>
        <p:nvSpPr>
          <p:cNvPr id="67" name="Shape 67"/>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a:defRPr sz="1800">
                <a:solidFill>
                  <a:srgbClr val="000000"/>
                </a:solidFill>
              </a:defRPr>
            </a:pPr>
            <a:endParaRPr dirty="0"/>
          </a:p>
        </p:txBody>
      </p:sp>
      <p:sp>
        <p:nvSpPr>
          <p:cNvPr id="70" name="Shape 70"/>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a:defRPr sz="1800">
                <a:solidFill>
                  <a:srgbClr val="000000"/>
                </a:solidFill>
              </a:defRPr>
            </a:pPr>
            <a:endParaRPr dirty="0"/>
          </a:p>
        </p:txBody>
      </p:sp>
      <p:pic>
        <p:nvPicPr>
          <p:cNvPr id="31" name="pasted-image.pdf"/>
          <p:cNvPicPr/>
          <p:nvPr/>
        </p:nvPicPr>
        <p:blipFill>
          <a:blip r:embed="rId5">
            <a:extLst/>
          </a:blip>
          <a:stretch>
            <a:fillRect/>
          </a:stretch>
        </p:blipFill>
        <p:spPr>
          <a:xfrm>
            <a:off x="7150472" y="5123950"/>
            <a:ext cx="635000" cy="635001"/>
          </a:xfrm>
          <a:prstGeom prst="rect">
            <a:avLst/>
          </a:prstGeom>
          <a:ln w="12700">
            <a:miter lim="400000"/>
          </a:ln>
        </p:spPr>
      </p:pic>
      <p:sp>
        <p:nvSpPr>
          <p:cNvPr id="20"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defRPr sz="2400">
                <a:solidFill>
                  <a:srgbClr val="FFFFFF"/>
                </a:solidFill>
              </a:defRPr>
            </a:pPr>
            <a:r>
              <a:rPr lang="nl-NL" sz="2400" dirty="0" smtClean="0">
                <a:solidFill>
                  <a:srgbClr val="FFFFFF"/>
                </a:solidFill>
              </a:rPr>
              <a:t>Volgende</a:t>
            </a:r>
            <a:endParaRPr sz="2400" dirty="0">
              <a:solidFill>
                <a:srgbClr val="FFFFFF"/>
              </a:solidFill>
            </a:endParaRPr>
          </a:p>
        </p:txBody>
      </p:sp>
      <p:pic>
        <p:nvPicPr>
          <p:cNvPr id="17" name="pasted-image.pdf"/>
          <p:cNvPicPr/>
          <p:nvPr/>
        </p:nvPicPr>
        <p:blipFill>
          <a:blip r:embed="rId7">
            <a:extLst/>
          </a:blip>
          <a:stretch>
            <a:fillRect/>
          </a:stretch>
        </p:blipFill>
        <p:spPr>
          <a:xfrm>
            <a:off x="11112890" y="40835"/>
            <a:ext cx="1577163" cy="1117753"/>
          </a:xfrm>
          <a:prstGeom prst="rect">
            <a:avLst/>
          </a:prstGeom>
          <a:ln w="12700">
            <a:miter lim="400000"/>
          </a:ln>
        </p:spPr>
      </p:pic>
      <p:pic>
        <p:nvPicPr>
          <p:cNvPr id="21" name="Picture 2" descr="G:\Mijn afbeeldingen\FINAL cirkel stappen\Dia3.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29626"/>
          <a:stretch/>
        </p:blipFill>
        <p:spPr bwMode="auto">
          <a:xfrm>
            <a:off x="-54093" y="1290849"/>
            <a:ext cx="160874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24" name="pasted-image.pdf"/>
          <p:cNvPicPr/>
          <p:nvPr/>
        </p:nvPicPr>
        <p:blipFill>
          <a:blip r:embed="rId5">
            <a:extLst/>
          </a:blip>
          <a:stretch>
            <a:fillRect/>
          </a:stretch>
        </p:blipFill>
        <p:spPr>
          <a:xfrm>
            <a:off x="7091536" y="6457452"/>
            <a:ext cx="635000" cy="635001"/>
          </a:xfrm>
          <a:prstGeom prst="rect">
            <a:avLst/>
          </a:prstGeom>
          <a:ln w="12700">
            <a:miter lim="400000"/>
          </a:ln>
        </p:spPr>
      </p:pic>
      <p:pic>
        <p:nvPicPr>
          <p:cNvPr id="25" name="pasted-image.pdf"/>
          <p:cNvPicPr/>
          <p:nvPr/>
        </p:nvPicPr>
        <p:blipFill>
          <a:blip r:embed="rId5">
            <a:extLst/>
          </a:blip>
          <a:stretch>
            <a:fillRect/>
          </a:stretch>
        </p:blipFill>
        <p:spPr>
          <a:xfrm>
            <a:off x="5206256" y="3868688"/>
            <a:ext cx="635000" cy="635001"/>
          </a:xfrm>
          <a:prstGeom prst="rect">
            <a:avLst/>
          </a:prstGeom>
          <a:ln w="12700">
            <a:miter lim="400000"/>
          </a:ln>
        </p:spPr>
      </p:pic>
      <p:sp>
        <p:nvSpPr>
          <p:cNvPr id="26" name="Shape 46"/>
          <p:cNvSpPr/>
          <p:nvPr/>
        </p:nvSpPr>
        <p:spPr>
          <a:xfrm>
            <a:off x="2631707" y="1452590"/>
            <a:ext cx="9318497" cy="184665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Hieronder zie je de huidige scores voor Mevrouw van Amersfoort. Nu gaat Marieke vaststellen wat voor mevrouw van Amersfoort de </a:t>
            </a:r>
            <a:r>
              <a:rPr lang="nl-NL" sz="1600" b="1" dirty="0" smtClean="0">
                <a:solidFill>
                  <a:srgbClr val="004F50"/>
                </a:solidFill>
              </a:rPr>
              <a:t>gewenste situatie </a:t>
            </a:r>
            <a:r>
              <a:rPr lang="nl-NL" sz="1600" dirty="0" smtClean="0">
                <a:solidFill>
                  <a:srgbClr val="004F50"/>
                </a:solidFill>
              </a:rPr>
              <a:t>is; wat de streefscores zijn. Dit is de basis van de inzet van de acties, die samenkomen in het zorgplan. </a:t>
            </a:r>
          </a:p>
          <a:p>
            <a:pPr lvl="0">
              <a:defRPr sz="1800">
                <a:solidFill>
                  <a:srgbClr val="000000"/>
                </a:solidFill>
              </a:defRPr>
            </a:pPr>
            <a:endParaRPr lang="nl-NL" dirty="0"/>
          </a:p>
          <a:p>
            <a:pPr lvl="0">
              <a:defRPr sz="1800">
                <a:solidFill>
                  <a:srgbClr val="000000"/>
                </a:solidFill>
              </a:defRPr>
            </a:pPr>
            <a:endParaRPr lang="nl-NL" dirty="0"/>
          </a:p>
          <a:p>
            <a:pPr lvl="0">
              <a:defRPr sz="1800">
                <a:solidFill>
                  <a:srgbClr val="000000"/>
                </a:solidFill>
              </a:defRPr>
            </a:pPr>
            <a:endParaRPr lang="nl-NL" dirty="0" smtClean="0"/>
          </a:p>
          <a:p>
            <a:pPr lvl="0">
              <a:defRPr sz="1800">
                <a:solidFill>
                  <a:srgbClr val="000000"/>
                </a:solidFill>
              </a:defRPr>
            </a:pPr>
            <a:endParaRPr lang="nl-NL" sz="1600" dirty="0" smtClean="0">
              <a:solidFill>
                <a:srgbClr val="004F50"/>
              </a:solidFill>
            </a:endParaRPr>
          </a:p>
        </p:txBody>
      </p:sp>
      <p:sp>
        <p:nvSpPr>
          <p:cNvPr id="14" name="Rechthoek 13"/>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2 (van 5)</a:t>
            </a:r>
            <a:endParaRPr lang="nl-NL" sz="2900" dirty="0">
              <a:solidFill>
                <a:srgbClr val="004F50"/>
              </a:solidFill>
            </a:endParaRPr>
          </a:p>
        </p:txBody>
      </p:sp>
      <p:sp>
        <p:nvSpPr>
          <p:cNvPr id="15"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2641502096"/>
      </p:ext>
    </p:extLst>
  </p:cSld>
  <p:clrMapOvr>
    <a:masterClrMapping/>
  </p:clrMapOvr>
  <p:transition spd="med"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a:p>
        </p:txBody>
      </p:sp>
      <p:sp>
        <p:nvSpPr>
          <p:cNvPr id="46" name="Shape 46"/>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1600" dirty="0">
              <a:solidFill>
                <a:srgbClr val="004F50"/>
              </a:solidFill>
            </a:endParaRPr>
          </a:p>
        </p:txBody>
      </p:sp>
      <p:sp>
        <p:nvSpPr>
          <p:cNvPr id="49" name="Shape 49"/>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59" name="Shape 59"/>
          <p:cNvSpPr/>
          <p:nvPr/>
        </p:nvSpPr>
        <p:spPr>
          <a:xfrm>
            <a:off x="3620382" y="40374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a:solidFill>
                  <a:srgbClr val="004F50"/>
                </a:solidFill>
              </a:rPr>
              <a:t>Kennis – minimale kennis (2)</a:t>
            </a:r>
          </a:p>
          <a:p>
            <a:pPr lvl="0">
              <a:defRPr sz="1800" i="0">
                <a:solidFill>
                  <a:srgbClr val="000000"/>
                </a:solidFill>
              </a:defRPr>
            </a:pPr>
            <a:r>
              <a:rPr lang="nl-NL" sz="1600" i="1" dirty="0">
                <a:solidFill>
                  <a:srgbClr val="004F50"/>
                </a:solidFill>
              </a:rPr>
              <a:t>Gedrag – nauwelijks juist gedrag (2) </a:t>
            </a:r>
          </a:p>
          <a:p>
            <a:pPr lvl="0">
              <a:defRPr sz="1800" i="0">
                <a:solidFill>
                  <a:srgbClr val="000000"/>
                </a:solidFill>
              </a:defRPr>
            </a:pPr>
            <a:r>
              <a:rPr lang="nl-NL" sz="1600" i="1" dirty="0">
                <a:solidFill>
                  <a:srgbClr val="004F50"/>
                </a:solidFill>
              </a:rPr>
              <a:t>Status – ernstige  signalen / symptomen (2) </a:t>
            </a:r>
            <a:endParaRPr sz="1600" i="1" dirty="0">
              <a:solidFill>
                <a:srgbClr val="004F50"/>
              </a:solidFill>
            </a:endParaRPr>
          </a:p>
        </p:txBody>
      </p:sp>
      <p:sp>
        <p:nvSpPr>
          <p:cNvPr id="60" name="Shape 60"/>
          <p:cNvSpPr/>
          <p:nvPr/>
        </p:nvSpPr>
        <p:spPr>
          <a:xfrm>
            <a:off x="3620382" y="50280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a:solidFill>
                  <a:srgbClr val="004F50"/>
                </a:solidFill>
              </a:rPr>
              <a:t>Kennis – minimale kennis (2) </a:t>
            </a:r>
          </a:p>
          <a:p>
            <a:pPr lvl="0">
              <a:defRPr sz="1800" i="0">
                <a:solidFill>
                  <a:srgbClr val="000000"/>
                </a:solidFill>
              </a:defRPr>
            </a:pPr>
            <a:r>
              <a:rPr lang="nl-NL" sz="1600" i="1" dirty="0">
                <a:solidFill>
                  <a:srgbClr val="004F50"/>
                </a:solidFill>
              </a:rPr>
              <a:t>Gedrag – onregelmatig juist gedrag (3) </a:t>
            </a:r>
          </a:p>
          <a:p>
            <a:pPr lvl="0">
              <a:defRPr sz="1800" i="0">
                <a:solidFill>
                  <a:srgbClr val="000000"/>
                </a:solidFill>
              </a:defRPr>
            </a:pPr>
            <a:r>
              <a:rPr lang="nl-NL" sz="1600" i="1" dirty="0">
                <a:solidFill>
                  <a:srgbClr val="004F50"/>
                </a:solidFill>
              </a:rPr>
              <a:t>Status – minimale signalen / symptomen (4)</a:t>
            </a:r>
            <a:endParaRPr sz="1600" i="1" dirty="0">
              <a:solidFill>
                <a:srgbClr val="004F50"/>
              </a:solidFill>
            </a:endParaRPr>
          </a:p>
        </p:txBody>
      </p:sp>
      <p:sp>
        <p:nvSpPr>
          <p:cNvPr id="61" name="Shape 61"/>
          <p:cNvSpPr/>
          <p:nvPr/>
        </p:nvSpPr>
        <p:spPr>
          <a:xfrm>
            <a:off x="3620382" y="6054859"/>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Kennis – minimale kennis (2) </a:t>
            </a:r>
          </a:p>
          <a:p>
            <a:pPr lvl="0">
              <a:defRPr sz="1800" i="0">
                <a:solidFill>
                  <a:srgbClr val="000000"/>
                </a:solidFill>
              </a:defRPr>
            </a:pPr>
            <a:r>
              <a:rPr lang="nl-NL" sz="1600" i="1" dirty="0" smtClean="0">
                <a:solidFill>
                  <a:srgbClr val="004F50"/>
                </a:solidFill>
              </a:rPr>
              <a:t>Gedrag – onregelmatig juist gedrag (3) </a:t>
            </a:r>
          </a:p>
          <a:p>
            <a:pPr lvl="0">
              <a:defRPr sz="1800" i="0">
                <a:solidFill>
                  <a:srgbClr val="000000"/>
                </a:solidFill>
              </a:defRPr>
            </a:pPr>
            <a:r>
              <a:rPr lang="nl-NL" sz="1600" i="1" dirty="0" smtClean="0">
                <a:solidFill>
                  <a:srgbClr val="004F50"/>
                </a:solidFill>
              </a:rPr>
              <a:t>Status – matige signalen / symptomen (3)</a:t>
            </a:r>
            <a:endParaRPr sz="1600" i="1" dirty="0">
              <a:solidFill>
                <a:srgbClr val="004F50"/>
              </a:solidFill>
            </a:endParaRPr>
          </a:p>
        </p:txBody>
      </p:sp>
      <p:pic>
        <p:nvPicPr>
          <p:cNvPr id="26" name="pasted-image.pdf"/>
          <p:cNvPicPr/>
          <p:nvPr/>
        </p:nvPicPr>
        <p:blipFill>
          <a:blip r:embed="rId4">
            <a:extLst/>
          </a:blip>
          <a:stretch>
            <a:fillRect/>
          </a:stretch>
        </p:blipFill>
        <p:spPr>
          <a:xfrm>
            <a:off x="11112890" y="40835"/>
            <a:ext cx="1577163" cy="1117753"/>
          </a:xfrm>
          <a:prstGeom prst="rect">
            <a:avLst/>
          </a:prstGeom>
          <a:ln w="12700">
            <a:miter lim="400000"/>
          </a:ln>
        </p:spPr>
      </p:pic>
      <p:sp>
        <p:nvSpPr>
          <p:cNvPr id="29" name="Shape 47"/>
          <p:cNvSpPr/>
          <p:nvPr/>
        </p:nvSpPr>
        <p:spPr>
          <a:xfrm>
            <a:off x="2687550" y="1335451"/>
            <a:ext cx="9189397" cy="178510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t">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a:solidFill>
                  <a:srgbClr val="004F50"/>
                </a:solidFill>
              </a:rPr>
              <a:t>Marieke wil ook de streefscores voor de geestelijke gezondheid van mevrouw van Amersfoort vaststellen.</a:t>
            </a:r>
          </a:p>
          <a:p>
            <a:pPr>
              <a:defRPr sz="1800">
                <a:solidFill>
                  <a:srgbClr val="000000"/>
                </a:solidFill>
              </a:defRPr>
            </a:pPr>
            <a:endParaRPr lang="nl-NL" dirty="0"/>
          </a:p>
          <a:p>
            <a:pPr>
              <a:defRPr sz="1800">
                <a:solidFill>
                  <a:srgbClr val="000000"/>
                </a:solidFill>
              </a:defRPr>
            </a:pPr>
            <a:r>
              <a:rPr lang="nl-NL" sz="1600" dirty="0">
                <a:solidFill>
                  <a:srgbClr val="004F50"/>
                </a:solidFill>
              </a:rPr>
              <a:t>Welke streefscore zou jij geven aan Kennis, Gedrag en Status? Baseer je scores op de beschikbare cliëntinformatie. </a:t>
            </a:r>
          </a:p>
          <a:p>
            <a:pPr>
              <a:defRPr sz="1800">
                <a:solidFill>
                  <a:srgbClr val="000000"/>
                </a:solidFill>
              </a:defRPr>
            </a:pPr>
            <a:endParaRPr lang="nl-NL" dirty="0"/>
          </a:p>
          <a:p>
            <a:pPr lvl="0">
              <a:defRPr sz="1800">
                <a:solidFill>
                  <a:srgbClr val="000000"/>
                </a:solidFill>
              </a:defRPr>
            </a:pPr>
            <a:r>
              <a:rPr lang="nl-NL" sz="1600" dirty="0">
                <a:solidFill>
                  <a:srgbClr val="004F50"/>
                </a:solidFill>
              </a:rPr>
              <a:t>MAAK JE KEUZE: </a:t>
            </a:r>
          </a:p>
        </p:txBody>
      </p:sp>
      <p:sp>
        <p:nvSpPr>
          <p:cNvPr id="33" name="Shape 50">
            <a:hlinkClick r:id="" action="ppaction://hlinkshowjump?jump=nextslide"/>
          </p:cNvPr>
          <p:cNvSpPr/>
          <p:nvPr/>
        </p:nvSpPr>
        <p:spPr>
          <a:xfrm>
            <a:off x="2687550" y="4044274"/>
            <a:ext cx="703924" cy="660401"/>
          </a:xfrm>
          <a:prstGeom prst="roundRect">
            <a:avLst>
              <a:gd name="adj" fmla="val 19092"/>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A</a:t>
            </a:r>
            <a:endParaRPr sz="3100" dirty="0">
              <a:latin typeface="Avenir Next Condensed"/>
            </a:endParaRPr>
          </a:p>
        </p:txBody>
      </p:sp>
      <p:sp>
        <p:nvSpPr>
          <p:cNvPr id="35" name="Shape 50">
            <a:hlinkClick r:id="" action="ppaction://hlinkshowjump?jump=nextslide"/>
          </p:cNvPr>
          <p:cNvSpPr/>
          <p:nvPr/>
        </p:nvSpPr>
        <p:spPr>
          <a:xfrm>
            <a:off x="2687550" y="6093990"/>
            <a:ext cx="703924" cy="660401"/>
          </a:xfrm>
          <a:prstGeom prst="roundRect">
            <a:avLst>
              <a:gd name="adj" fmla="val 19092"/>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C</a:t>
            </a:r>
            <a:endParaRPr sz="3100" dirty="0">
              <a:latin typeface="Avenir Next Condensed"/>
            </a:endParaRPr>
          </a:p>
        </p:txBody>
      </p:sp>
      <p:sp>
        <p:nvSpPr>
          <p:cNvPr id="17" name="Shape 50">
            <a:hlinkClick r:id="" action="ppaction://hlinkshowjump?jump=nextslide"/>
          </p:cNvPr>
          <p:cNvSpPr/>
          <p:nvPr/>
        </p:nvSpPr>
        <p:spPr>
          <a:xfrm>
            <a:off x="2687550" y="5069132"/>
            <a:ext cx="703924" cy="660401"/>
          </a:xfrm>
          <a:prstGeom prst="roundRect">
            <a:avLst>
              <a:gd name="adj" fmla="val 19092"/>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B</a:t>
            </a:r>
            <a:endParaRPr sz="3100" dirty="0">
              <a:latin typeface="Avenir Next Condensed"/>
            </a:endParaRPr>
          </a:p>
        </p:txBody>
      </p:sp>
      <p:pic>
        <p:nvPicPr>
          <p:cNvPr id="18" name="Picture 2" descr="G:\Mijn afbeeldingen\FINAL cirkel stappen\Dia3.GI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29626"/>
          <a:stretch/>
        </p:blipFill>
        <p:spPr bwMode="auto">
          <a:xfrm>
            <a:off x="-54093" y="1290849"/>
            <a:ext cx="1608740" cy="1714500"/>
          </a:xfrm>
          <a:prstGeom prst="rect">
            <a:avLst/>
          </a:prstGeom>
          <a:noFill/>
          <a:extLst>
            <a:ext uri="{909E8E84-426E-40DD-AFC4-6F175D3DCCD1}">
              <a14:hiddenFill xmlns:a14="http://schemas.microsoft.com/office/drawing/2010/main">
                <a:solidFill>
                  <a:srgbClr val="FFFFFF"/>
                </a:solidFill>
              </a14:hiddenFill>
            </a:ext>
          </a:extLst>
        </p:spPr>
      </p:pic>
      <p:sp>
        <p:nvSpPr>
          <p:cNvPr id="19" name="Rechthoek 18"/>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3 (van 5)</a:t>
            </a:r>
            <a:endParaRPr lang="nl-NL" sz="2900" dirty="0">
              <a:solidFill>
                <a:srgbClr val="004F50"/>
              </a:solidFill>
            </a:endParaRPr>
          </a:p>
        </p:txBody>
      </p:sp>
      <p:pic>
        <p:nvPicPr>
          <p:cNvPr id="20" name="pasted-image.pdf"/>
          <p:cNvPicPr/>
          <p:nvPr/>
        </p:nvPicPr>
        <p:blipFill>
          <a:blip r:embed="rId7">
            <a:extLst/>
          </a:blip>
          <a:stretch>
            <a:fillRect/>
          </a:stretch>
        </p:blipFill>
        <p:spPr>
          <a:xfrm>
            <a:off x="10371132" y="3240893"/>
            <a:ext cx="1505815" cy="5461077"/>
          </a:xfrm>
          <a:prstGeom prst="rect">
            <a:avLst/>
          </a:prstGeom>
          <a:ln w="12700">
            <a:miter lim="400000"/>
          </a:ln>
        </p:spPr>
      </p:pic>
      <p:sp>
        <p:nvSpPr>
          <p:cNvPr id="21"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873998296"/>
      </p:ext>
    </p:extLst>
  </p:cSld>
  <p:clrMapOvr>
    <a:masterClrMapping/>
  </p:clrMapOvr>
  <p:transition spd="med"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41" name="Shape 50"/>
          <p:cNvSpPr/>
          <p:nvPr/>
        </p:nvSpPr>
        <p:spPr>
          <a:xfrm>
            <a:off x="2687550" y="4044274"/>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A</a:t>
            </a:r>
            <a:endParaRPr sz="3100" dirty="0">
              <a:latin typeface="Avenir Next Condensed"/>
            </a:endParaRPr>
          </a:p>
        </p:txBody>
      </p:sp>
      <p:sp>
        <p:nvSpPr>
          <p:cNvPr id="42" name="Shape 50"/>
          <p:cNvSpPr/>
          <p:nvPr/>
        </p:nvSpPr>
        <p:spPr>
          <a:xfrm>
            <a:off x="2687550" y="5069132"/>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B</a:t>
            </a:r>
            <a:endParaRPr sz="3100" dirty="0">
              <a:latin typeface="Avenir Next Condensed"/>
            </a:endParaRPr>
          </a:p>
        </p:txBody>
      </p:sp>
      <p:sp>
        <p:nvSpPr>
          <p:cNvPr id="43" name="Shape 50"/>
          <p:cNvSpPr/>
          <p:nvPr/>
        </p:nvSpPr>
        <p:spPr>
          <a:xfrm>
            <a:off x="2687550" y="6093990"/>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C</a:t>
            </a:r>
            <a:endParaRPr sz="3100" dirty="0">
              <a:latin typeface="Avenir Next Condensed"/>
            </a:endParaRPr>
          </a:p>
        </p:txBody>
      </p:sp>
      <p:pic>
        <p:nvPicPr>
          <p:cNvPr id="44" name="Schermafbeelding 2015-05-18 om 11.31.55.png"/>
          <p:cNvPicPr/>
          <p:nvPr/>
        </p:nvPicPr>
        <p:blipFill>
          <a:blip r:embed="rId4">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a:p>
        </p:txBody>
      </p:sp>
      <p:sp>
        <p:nvSpPr>
          <p:cNvPr id="46" name="Shape 46"/>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1600" dirty="0">
              <a:solidFill>
                <a:srgbClr val="004F50"/>
              </a:solidFill>
            </a:endParaRPr>
          </a:p>
        </p:txBody>
      </p:sp>
      <p:sp>
        <p:nvSpPr>
          <p:cNvPr id="49" name="Shape 49"/>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59" name="Shape 59"/>
          <p:cNvSpPr/>
          <p:nvPr/>
        </p:nvSpPr>
        <p:spPr>
          <a:xfrm>
            <a:off x="3620382" y="40374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a:solidFill>
                  <a:srgbClr val="004F50"/>
                </a:solidFill>
              </a:rPr>
              <a:t>Kennis – minimale kennis (2)</a:t>
            </a:r>
          </a:p>
          <a:p>
            <a:pPr lvl="0">
              <a:defRPr sz="1800" i="0">
                <a:solidFill>
                  <a:srgbClr val="000000"/>
                </a:solidFill>
              </a:defRPr>
            </a:pPr>
            <a:r>
              <a:rPr lang="nl-NL" sz="1600" i="1" dirty="0">
                <a:solidFill>
                  <a:srgbClr val="004F50"/>
                </a:solidFill>
              </a:rPr>
              <a:t>Gedrag – nauwelijks juist gedrag (2) </a:t>
            </a:r>
          </a:p>
          <a:p>
            <a:pPr lvl="0">
              <a:defRPr sz="1800" i="0">
                <a:solidFill>
                  <a:srgbClr val="000000"/>
                </a:solidFill>
              </a:defRPr>
            </a:pPr>
            <a:r>
              <a:rPr lang="nl-NL" sz="1600" i="1" dirty="0">
                <a:solidFill>
                  <a:srgbClr val="004F50"/>
                </a:solidFill>
              </a:rPr>
              <a:t>Status – ernstige  signalen / symptomen (2) </a:t>
            </a:r>
            <a:endParaRPr sz="1600" i="1" dirty="0">
              <a:solidFill>
                <a:srgbClr val="004F50"/>
              </a:solidFill>
            </a:endParaRPr>
          </a:p>
        </p:txBody>
      </p:sp>
      <p:sp>
        <p:nvSpPr>
          <p:cNvPr id="60" name="Shape 60"/>
          <p:cNvSpPr/>
          <p:nvPr/>
        </p:nvSpPr>
        <p:spPr>
          <a:xfrm>
            <a:off x="3620382" y="50280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a:solidFill>
                  <a:srgbClr val="004F50"/>
                </a:solidFill>
              </a:rPr>
              <a:t>Kennis – minimale kennis (2) </a:t>
            </a:r>
          </a:p>
          <a:p>
            <a:pPr lvl="0">
              <a:defRPr sz="1800" i="0">
                <a:solidFill>
                  <a:srgbClr val="000000"/>
                </a:solidFill>
              </a:defRPr>
            </a:pPr>
            <a:r>
              <a:rPr lang="nl-NL" sz="1600" i="1" dirty="0">
                <a:solidFill>
                  <a:srgbClr val="004F50"/>
                </a:solidFill>
              </a:rPr>
              <a:t>Gedrag – onregelmatig juist gedrag (3) </a:t>
            </a:r>
          </a:p>
          <a:p>
            <a:pPr lvl="0">
              <a:defRPr sz="1800" i="0">
                <a:solidFill>
                  <a:srgbClr val="000000"/>
                </a:solidFill>
              </a:defRPr>
            </a:pPr>
            <a:r>
              <a:rPr lang="nl-NL" sz="1600" i="1" dirty="0">
                <a:solidFill>
                  <a:srgbClr val="004F50"/>
                </a:solidFill>
              </a:rPr>
              <a:t>Status – minimale signalen / symptomen (4)</a:t>
            </a:r>
            <a:endParaRPr sz="1600" i="1" dirty="0">
              <a:solidFill>
                <a:srgbClr val="004F50"/>
              </a:solidFill>
            </a:endParaRPr>
          </a:p>
        </p:txBody>
      </p:sp>
      <p:sp>
        <p:nvSpPr>
          <p:cNvPr id="61" name="Shape 61"/>
          <p:cNvSpPr/>
          <p:nvPr/>
        </p:nvSpPr>
        <p:spPr>
          <a:xfrm>
            <a:off x="3620382" y="6054859"/>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Kennis – minimale kennis (2) </a:t>
            </a:r>
          </a:p>
          <a:p>
            <a:pPr lvl="0">
              <a:defRPr sz="1800" i="0">
                <a:solidFill>
                  <a:srgbClr val="000000"/>
                </a:solidFill>
              </a:defRPr>
            </a:pPr>
            <a:r>
              <a:rPr lang="nl-NL" sz="1600" i="1" dirty="0" smtClean="0">
                <a:solidFill>
                  <a:srgbClr val="004F50"/>
                </a:solidFill>
              </a:rPr>
              <a:t>Gedrag – onregelmatig juist gedrag (3) </a:t>
            </a:r>
          </a:p>
          <a:p>
            <a:pPr lvl="0">
              <a:defRPr sz="1800" i="0">
                <a:solidFill>
                  <a:srgbClr val="000000"/>
                </a:solidFill>
              </a:defRPr>
            </a:pPr>
            <a:r>
              <a:rPr lang="nl-NL" sz="1600" i="1" dirty="0" smtClean="0">
                <a:solidFill>
                  <a:srgbClr val="004F50"/>
                </a:solidFill>
              </a:rPr>
              <a:t>Status – matige signalen / symptomen (3)</a:t>
            </a:r>
            <a:endParaRPr sz="1600" i="1" dirty="0">
              <a:solidFill>
                <a:srgbClr val="004F50"/>
              </a:solidFill>
            </a:endParaRPr>
          </a:p>
        </p:txBody>
      </p:sp>
      <p:sp>
        <p:nvSpPr>
          <p:cNvPr id="2" name="Rechthoek 1"/>
          <p:cNvSpPr/>
          <p:nvPr/>
        </p:nvSpPr>
        <p:spPr>
          <a:xfrm>
            <a:off x="2641600" y="4037416"/>
            <a:ext cx="749874" cy="667259"/>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sp>
        <p:nvSpPr>
          <p:cNvPr id="4" name="Rechthoek 3"/>
          <p:cNvSpPr/>
          <p:nvPr/>
        </p:nvSpPr>
        <p:spPr>
          <a:xfrm>
            <a:off x="2687550" y="6054859"/>
            <a:ext cx="703924" cy="738664"/>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sp>
        <p:nvSpPr>
          <p:cNvPr id="25" name="Shape 85"/>
          <p:cNvSpPr/>
          <p:nvPr/>
        </p:nvSpPr>
        <p:spPr>
          <a:xfrm>
            <a:off x="-378793" y="7410724"/>
            <a:ext cx="13762386" cy="2461132"/>
          </a:xfrm>
          <a:prstGeom prst="rect">
            <a:avLst/>
          </a:prstGeom>
          <a:solidFill>
            <a:srgbClr val="FFFFFF">
              <a:alpha val="25611"/>
            </a:srgbClr>
          </a:solidFill>
          <a:ln w="12700">
            <a:miter lim="400000"/>
          </a:ln>
        </p:spPr>
        <p:txBody>
          <a:bodyPr lIns="0" tIns="0" rIns="0" bIns="0" anchor="ctr"/>
          <a:lstStyle/>
          <a:p>
            <a:pPr lvl="0">
              <a:defRPr sz="2400"/>
            </a:pPr>
            <a:endParaRPr/>
          </a:p>
        </p:txBody>
      </p:sp>
      <p:sp>
        <p:nvSpPr>
          <p:cNvPr id="26" name="Shape 87"/>
          <p:cNvSpPr/>
          <p:nvPr/>
        </p:nvSpPr>
        <p:spPr>
          <a:xfrm>
            <a:off x="97278" y="7536774"/>
            <a:ext cx="2048139" cy="660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1600" dirty="0">
                <a:solidFill>
                  <a:srgbClr val="004F50"/>
                </a:solidFill>
              </a:rPr>
              <a:t>FEEDBACK:</a:t>
            </a:r>
          </a:p>
        </p:txBody>
      </p:sp>
      <p:sp>
        <p:nvSpPr>
          <p:cNvPr id="29" name="Shape 86"/>
          <p:cNvSpPr/>
          <p:nvPr/>
        </p:nvSpPr>
        <p:spPr>
          <a:xfrm>
            <a:off x="2642482" y="7537283"/>
            <a:ext cx="9318497" cy="227754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smtClean="0">
                <a:solidFill>
                  <a:srgbClr val="004F50"/>
                </a:solidFill>
              </a:rPr>
              <a:t>Het meest passende antwoord in deze situatie is antwoord B: </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Kennis – minimale kennis (2) – je weet dat het ziektebeeld niet verbetert en je wilt de situatie stabiel houden. </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Gedrag – onregelmatig juist gedrag (3) – in het gedrag kan ook weinig gestuurd worden. </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Status – matige signalen / symptomen (4) – omdat je gegeven de diagnose Alzheimer probeert de conditie van mevrouw zo goed mogelijk te laten zijn. In deze situatie een stap beter dan het was. </a:t>
            </a:r>
          </a:p>
          <a:p>
            <a:pPr marL="285750" indent="-285750">
              <a:buFont typeface="Arial" panose="020B0604020202020204" pitchFamily="34" charset="0"/>
              <a:buChar char="•"/>
              <a:defRPr sz="1800">
                <a:solidFill>
                  <a:srgbClr val="000000"/>
                </a:solidFill>
              </a:defRPr>
            </a:pPr>
            <a:endParaRPr lang="nl-NL" dirty="0"/>
          </a:p>
          <a:p>
            <a:pPr>
              <a:defRPr sz="1800">
                <a:solidFill>
                  <a:srgbClr val="000000"/>
                </a:solidFill>
              </a:defRPr>
            </a:pPr>
            <a:r>
              <a:rPr lang="nl-NL" sz="1600" dirty="0" smtClean="0">
                <a:solidFill>
                  <a:srgbClr val="004F50"/>
                </a:solidFill>
              </a:rPr>
              <a:t>Op de volgende pagina staat feedback  ook nog in het schema..</a:t>
            </a:r>
            <a:endParaRPr lang="nl-NL" dirty="0"/>
          </a:p>
          <a:p>
            <a:pPr marL="285750" indent="-285750">
              <a:buFont typeface="Arial" panose="020B0604020202020204" pitchFamily="34" charset="0"/>
              <a:buChar char="•"/>
              <a:defRPr sz="1800">
                <a:solidFill>
                  <a:srgbClr val="000000"/>
                </a:solidFill>
              </a:defRPr>
            </a:pPr>
            <a:endParaRPr sz="1600" dirty="0">
              <a:solidFill>
                <a:srgbClr val="004F50"/>
              </a:solidFill>
            </a:endParaRPr>
          </a:p>
        </p:txBody>
      </p:sp>
      <p:sp>
        <p:nvSpPr>
          <p:cNvPr id="30"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Volgende</a:t>
            </a:r>
            <a:endParaRPr dirty="0"/>
          </a:p>
        </p:txBody>
      </p:sp>
      <p:pic>
        <p:nvPicPr>
          <p:cNvPr id="31" name="pasted-image.pdf"/>
          <p:cNvPicPr/>
          <p:nvPr/>
        </p:nvPicPr>
        <p:blipFill>
          <a:blip r:embed="rId5">
            <a:extLst/>
          </a:blip>
          <a:stretch>
            <a:fillRect/>
          </a:stretch>
        </p:blipFill>
        <p:spPr>
          <a:xfrm>
            <a:off x="2258565" y="3871888"/>
            <a:ext cx="635001" cy="577275"/>
          </a:xfrm>
          <a:prstGeom prst="rect">
            <a:avLst/>
          </a:prstGeom>
          <a:ln w="12700">
            <a:miter lim="400000"/>
          </a:ln>
        </p:spPr>
      </p:pic>
      <p:pic>
        <p:nvPicPr>
          <p:cNvPr id="32" name="pasted-image.pdf"/>
          <p:cNvPicPr/>
          <p:nvPr/>
        </p:nvPicPr>
        <p:blipFill>
          <a:blip r:embed="rId6">
            <a:extLst/>
          </a:blip>
          <a:stretch>
            <a:fillRect/>
          </a:stretch>
        </p:blipFill>
        <p:spPr>
          <a:xfrm>
            <a:off x="2258566" y="4819844"/>
            <a:ext cx="635000" cy="635001"/>
          </a:xfrm>
          <a:prstGeom prst="rect">
            <a:avLst/>
          </a:prstGeom>
          <a:ln w="12700">
            <a:miter lim="400000"/>
          </a:ln>
        </p:spPr>
      </p:pic>
      <p:pic>
        <p:nvPicPr>
          <p:cNvPr id="33" name="pasted-image.pdf"/>
          <p:cNvPicPr/>
          <p:nvPr/>
        </p:nvPicPr>
        <p:blipFill>
          <a:blip r:embed="rId5">
            <a:extLst/>
          </a:blip>
          <a:stretch>
            <a:fillRect/>
          </a:stretch>
        </p:blipFill>
        <p:spPr>
          <a:xfrm>
            <a:off x="2258565" y="5789188"/>
            <a:ext cx="635001" cy="635003"/>
          </a:xfrm>
          <a:prstGeom prst="rect">
            <a:avLst/>
          </a:prstGeom>
          <a:ln w="12700">
            <a:miter lim="400000"/>
          </a:ln>
        </p:spPr>
      </p:pic>
      <p:pic>
        <p:nvPicPr>
          <p:cNvPr id="35" name="pasted-image.pdf"/>
          <p:cNvPicPr/>
          <p:nvPr/>
        </p:nvPicPr>
        <p:blipFill>
          <a:blip r:embed="rId7">
            <a:extLst/>
          </a:blip>
          <a:stretch>
            <a:fillRect/>
          </a:stretch>
        </p:blipFill>
        <p:spPr>
          <a:xfrm>
            <a:off x="11112890" y="40835"/>
            <a:ext cx="1577163" cy="1117753"/>
          </a:xfrm>
          <a:prstGeom prst="rect">
            <a:avLst/>
          </a:prstGeom>
          <a:ln w="12700">
            <a:miter lim="400000"/>
          </a:ln>
        </p:spPr>
      </p:pic>
      <p:sp>
        <p:nvSpPr>
          <p:cNvPr id="37" name="Shape 47"/>
          <p:cNvSpPr/>
          <p:nvPr/>
        </p:nvSpPr>
        <p:spPr>
          <a:xfrm>
            <a:off x="2687550" y="1335451"/>
            <a:ext cx="9189397" cy="178510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t">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a:solidFill>
                  <a:srgbClr val="004F50"/>
                </a:solidFill>
              </a:rPr>
              <a:t>Marieke wil ook de streefscores voor de geestelijke gezondheid van mevrouw van Amersfoort vaststellen.</a:t>
            </a:r>
          </a:p>
          <a:p>
            <a:pPr>
              <a:defRPr sz="1800">
                <a:solidFill>
                  <a:srgbClr val="000000"/>
                </a:solidFill>
              </a:defRPr>
            </a:pPr>
            <a:endParaRPr lang="nl-NL" dirty="0"/>
          </a:p>
          <a:p>
            <a:pPr>
              <a:defRPr sz="1800">
                <a:solidFill>
                  <a:srgbClr val="000000"/>
                </a:solidFill>
              </a:defRPr>
            </a:pPr>
            <a:r>
              <a:rPr lang="nl-NL" sz="1600" dirty="0">
                <a:solidFill>
                  <a:srgbClr val="004F50"/>
                </a:solidFill>
              </a:rPr>
              <a:t>Welke streefscore zou jij geven aan Kennis, Gedrag en Status? Baseer je scores op de beschikbare cliëntinformatie. </a:t>
            </a:r>
          </a:p>
          <a:p>
            <a:pPr>
              <a:defRPr sz="1800">
                <a:solidFill>
                  <a:srgbClr val="000000"/>
                </a:solidFill>
              </a:defRPr>
            </a:pPr>
            <a:endParaRPr lang="nl-NL" dirty="0"/>
          </a:p>
          <a:p>
            <a:pPr lvl="0">
              <a:defRPr sz="1800">
                <a:solidFill>
                  <a:srgbClr val="000000"/>
                </a:solidFill>
              </a:defRPr>
            </a:pPr>
            <a:r>
              <a:rPr lang="nl-NL" sz="1600" dirty="0">
                <a:solidFill>
                  <a:srgbClr val="004F50"/>
                </a:solidFill>
              </a:rPr>
              <a:t>MAAK JE KEUZE: </a:t>
            </a:r>
          </a:p>
        </p:txBody>
      </p:sp>
      <p:pic>
        <p:nvPicPr>
          <p:cNvPr id="27" name="Picture 2" descr="G:\Mijn afbeeldingen\FINAL cirkel stappen\Dia3.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29626"/>
          <a:stretch/>
        </p:blipFill>
        <p:spPr bwMode="auto">
          <a:xfrm>
            <a:off x="-54093" y="1290849"/>
            <a:ext cx="1608740" cy="1714500"/>
          </a:xfrm>
          <a:prstGeom prst="rect">
            <a:avLst/>
          </a:prstGeom>
          <a:noFill/>
          <a:extLst>
            <a:ext uri="{909E8E84-426E-40DD-AFC4-6F175D3DCCD1}">
              <a14:hiddenFill xmlns:a14="http://schemas.microsoft.com/office/drawing/2010/main">
                <a:solidFill>
                  <a:srgbClr val="FFFFFF"/>
                </a:solidFill>
              </a14:hiddenFill>
            </a:ext>
          </a:extLst>
        </p:spPr>
      </p:pic>
      <p:sp>
        <p:nvSpPr>
          <p:cNvPr id="24" name="Rechthoek 23"/>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3 (van 5)</a:t>
            </a:r>
            <a:endParaRPr lang="nl-NL" sz="2900" dirty="0">
              <a:solidFill>
                <a:srgbClr val="004F50"/>
              </a:solidFill>
            </a:endParaRPr>
          </a:p>
        </p:txBody>
      </p:sp>
      <p:sp>
        <p:nvSpPr>
          <p:cNvPr id="28"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2000757651"/>
      </p:ext>
    </p:extLst>
  </p:cSld>
  <p:clrMapOvr>
    <a:masterClrMapping/>
  </p:clrMapOvr>
  <p:transition spd="med"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16" name="Picture 2" descr="G:\Syta\OMaha\overzicht_tabel (1).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46023" y="3005030"/>
            <a:ext cx="11718419" cy="4137628"/>
          </a:xfrm>
          <a:prstGeom prst="rect">
            <a:avLst/>
          </a:prstGeom>
          <a:noFill/>
          <a:extLst>
            <a:ext uri="{909E8E84-426E-40DD-AFC4-6F175D3DCCD1}">
              <a14:hiddenFill xmlns:a14="http://schemas.microsoft.com/office/drawing/2010/main">
                <a:solidFill>
                  <a:srgbClr val="FFFFFF"/>
                </a:solidFill>
              </a14:hiddenFill>
            </a:ext>
          </a:extLst>
        </p:spPr>
      </p:pic>
      <p:pic>
        <p:nvPicPr>
          <p:cNvPr id="65" name="Schermafbeelding 2015-05-18 om 11.31.55.png"/>
          <p:cNvPicPr/>
          <p:nvPr/>
        </p:nvPicPr>
        <p:blipFill>
          <a:blip r:embed="rId4">
            <a:extLst/>
          </a:blip>
          <a:stretch>
            <a:fillRect/>
          </a:stretch>
        </p:blipFill>
        <p:spPr>
          <a:xfrm>
            <a:off x="287156" y="-8484"/>
            <a:ext cx="2048139" cy="1130301"/>
          </a:xfrm>
          <a:prstGeom prst="rect">
            <a:avLst/>
          </a:prstGeom>
          <a:ln w="12700">
            <a:miter lim="400000"/>
          </a:ln>
        </p:spPr>
      </p:pic>
      <p:sp>
        <p:nvSpPr>
          <p:cNvPr id="66" name="Shape 66"/>
          <p:cNvSpPr/>
          <p:nvPr/>
        </p:nvSpPr>
        <p:spPr>
          <a:xfrm flipH="1" flipV="1">
            <a:off x="9698" y="1221051"/>
            <a:ext cx="13173671" cy="1"/>
          </a:xfrm>
          <a:prstGeom prst="line">
            <a:avLst/>
          </a:prstGeom>
          <a:ln w="12700">
            <a:solidFill>
              <a:srgbClr val="FFFFFF"/>
            </a:solidFill>
            <a:miter lim="400000"/>
          </a:ln>
        </p:spPr>
        <p:txBody>
          <a:bodyPr lIns="0" tIns="0" rIns="0" bIns="0" anchor="ctr"/>
          <a:lstStyle/>
          <a:p>
            <a:pPr>
              <a:defRPr sz="2400"/>
            </a:pPr>
            <a:endParaRPr sz="2400"/>
          </a:p>
        </p:txBody>
      </p:sp>
      <p:sp>
        <p:nvSpPr>
          <p:cNvPr id="67" name="Shape 67"/>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a:defRPr sz="1800">
                <a:solidFill>
                  <a:srgbClr val="000000"/>
                </a:solidFill>
              </a:defRPr>
            </a:pPr>
            <a:endParaRPr sz="1800" dirty="0">
              <a:solidFill>
                <a:srgbClr val="000000"/>
              </a:solidFill>
            </a:endParaRPr>
          </a:p>
        </p:txBody>
      </p:sp>
      <p:sp>
        <p:nvSpPr>
          <p:cNvPr id="70" name="Shape 70"/>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a:defRPr sz="1800">
                <a:solidFill>
                  <a:srgbClr val="000000"/>
                </a:solidFill>
              </a:defRPr>
            </a:pPr>
            <a:endParaRPr sz="1800" dirty="0">
              <a:solidFill>
                <a:srgbClr val="000000"/>
              </a:solidFill>
            </a:endParaRPr>
          </a:p>
        </p:txBody>
      </p:sp>
      <p:pic>
        <p:nvPicPr>
          <p:cNvPr id="88" name="pasted-image.pdf"/>
          <p:cNvPicPr/>
          <p:nvPr/>
        </p:nvPicPr>
        <p:blipFill>
          <a:blip r:embed="rId5">
            <a:extLst/>
          </a:blip>
          <a:stretch>
            <a:fillRect/>
          </a:stretch>
        </p:blipFill>
        <p:spPr>
          <a:xfrm>
            <a:off x="5769248" y="3724672"/>
            <a:ext cx="635000" cy="635001"/>
          </a:xfrm>
          <a:prstGeom prst="rect">
            <a:avLst/>
          </a:prstGeom>
          <a:ln w="12700">
            <a:miter lim="400000"/>
          </a:ln>
        </p:spPr>
      </p:pic>
      <p:pic>
        <p:nvPicPr>
          <p:cNvPr id="31" name="pasted-image.pdf"/>
          <p:cNvPicPr/>
          <p:nvPr/>
        </p:nvPicPr>
        <p:blipFill>
          <a:blip r:embed="rId5">
            <a:extLst/>
          </a:blip>
          <a:stretch>
            <a:fillRect/>
          </a:stretch>
        </p:blipFill>
        <p:spPr>
          <a:xfrm>
            <a:off x="7619230" y="4929828"/>
            <a:ext cx="635000" cy="635001"/>
          </a:xfrm>
          <a:prstGeom prst="rect">
            <a:avLst/>
          </a:prstGeom>
          <a:ln w="12700">
            <a:miter lim="400000"/>
          </a:ln>
        </p:spPr>
      </p:pic>
      <p:pic>
        <p:nvPicPr>
          <p:cNvPr id="32" name="pasted-image.pdf"/>
          <p:cNvPicPr/>
          <p:nvPr/>
        </p:nvPicPr>
        <p:blipFill>
          <a:blip r:embed="rId5">
            <a:extLst/>
          </a:blip>
          <a:stretch>
            <a:fillRect/>
          </a:stretch>
        </p:blipFill>
        <p:spPr>
          <a:xfrm>
            <a:off x="9657680" y="6244952"/>
            <a:ext cx="635000" cy="635001"/>
          </a:xfrm>
          <a:prstGeom prst="rect">
            <a:avLst/>
          </a:prstGeom>
          <a:ln w="12700">
            <a:miter lim="400000"/>
          </a:ln>
        </p:spPr>
      </p:pic>
      <p:sp>
        <p:nvSpPr>
          <p:cNvPr id="21"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defRPr sz="2400">
                <a:solidFill>
                  <a:srgbClr val="FFFFFF"/>
                </a:solidFill>
              </a:defRPr>
            </a:pPr>
            <a:r>
              <a:rPr lang="nl-NL" sz="2400" dirty="0" smtClean="0">
                <a:solidFill>
                  <a:srgbClr val="FFFFFF"/>
                </a:solidFill>
              </a:rPr>
              <a:t>Volgende</a:t>
            </a:r>
            <a:endParaRPr sz="2400" dirty="0">
              <a:solidFill>
                <a:srgbClr val="FFFFFF"/>
              </a:solidFill>
            </a:endParaRPr>
          </a:p>
        </p:txBody>
      </p:sp>
      <p:pic>
        <p:nvPicPr>
          <p:cNvPr id="17" name="pasted-image.pdf"/>
          <p:cNvPicPr/>
          <p:nvPr/>
        </p:nvPicPr>
        <p:blipFill>
          <a:blip r:embed="rId7">
            <a:extLst/>
          </a:blip>
          <a:stretch>
            <a:fillRect/>
          </a:stretch>
        </p:blipFill>
        <p:spPr>
          <a:xfrm>
            <a:off x="11112890" y="40835"/>
            <a:ext cx="1577163" cy="1117753"/>
          </a:xfrm>
          <a:prstGeom prst="rect">
            <a:avLst/>
          </a:prstGeom>
          <a:ln w="12700">
            <a:miter lim="400000"/>
          </a:ln>
        </p:spPr>
      </p:pic>
      <p:pic>
        <p:nvPicPr>
          <p:cNvPr id="19" name="Picture 2" descr="G:\Mijn afbeeldingen\FINAL cirkel stappen\Dia3.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29626"/>
          <a:stretch/>
        </p:blipFill>
        <p:spPr bwMode="auto">
          <a:xfrm>
            <a:off x="-54093" y="1290849"/>
            <a:ext cx="1608740" cy="1714500"/>
          </a:xfrm>
          <a:prstGeom prst="rect">
            <a:avLst/>
          </a:prstGeom>
          <a:noFill/>
          <a:extLst>
            <a:ext uri="{909E8E84-426E-40DD-AFC4-6F175D3DCCD1}">
              <a14:hiddenFill xmlns:a14="http://schemas.microsoft.com/office/drawing/2010/main">
                <a:solidFill>
                  <a:srgbClr val="FFFFFF"/>
                </a:solidFill>
              </a14:hiddenFill>
            </a:ext>
          </a:extLst>
        </p:spPr>
      </p:pic>
      <p:sp>
        <p:nvSpPr>
          <p:cNvPr id="23" name="Shape 49"/>
          <p:cNvSpPr/>
          <p:nvPr/>
        </p:nvSpPr>
        <p:spPr>
          <a:xfrm>
            <a:off x="2794000" y="6350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24" name="Rechthoek 23"/>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3 (van 5)</a:t>
            </a:r>
            <a:endParaRPr lang="nl-NL" sz="2900" dirty="0">
              <a:solidFill>
                <a:srgbClr val="004F50"/>
              </a:solidFill>
            </a:endParaRPr>
          </a:p>
        </p:txBody>
      </p:sp>
      <p:sp>
        <p:nvSpPr>
          <p:cNvPr id="25" name="Shape 46"/>
          <p:cNvSpPr/>
          <p:nvPr/>
        </p:nvSpPr>
        <p:spPr>
          <a:xfrm>
            <a:off x="2631707" y="1452590"/>
            <a:ext cx="9318497" cy="1323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Hieronder zie je de streefscores voor mevrouw van Amersfoort.  </a:t>
            </a:r>
          </a:p>
          <a:p>
            <a:pPr lvl="0">
              <a:defRPr sz="1800">
                <a:solidFill>
                  <a:srgbClr val="000000"/>
                </a:solidFill>
              </a:defRPr>
            </a:pPr>
            <a:endParaRPr lang="nl-NL" dirty="0"/>
          </a:p>
          <a:p>
            <a:pPr lvl="0">
              <a:defRPr sz="1800">
                <a:solidFill>
                  <a:srgbClr val="000000"/>
                </a:solidFill>
              </a:defRPr>
            </a:pPr>
            <a:endParaRPr lang="nl-NL" dirty="0"/>
          </a:p>
          <a:p>
            <a:pPr lvl="0">
              <a:defRPr sz="1800">
                <a:solidFill>
                  <a:srgbClr val="000000"/>
                </a:solidFill>
              </a:defRPr>
            </a:pPr>
            <a:endParaRPr lang="nl-NL" dirty="0" smtClean="0"/>
          </a:p>
          <a:p>
            <a:pPr lvl="0">
              <a:defRPr sz="1800">
                <a:solidFill>
                  <a:srgbClr val="000000"/>
                </a:solidFill>
              </a:defRPr>
            </a:pPr>
            <a:endParaRPr lang="nl-NL" sz="1600" dirty="0" smtClean="0">
              <a:solidFill>
                <a:srgbClr val="004F50"/>
              </a:solidFill>
            </a:endParaRPr>
          </a:p>
        </p:txBody>
      </p:sp>
      <p:sp>
        <p:nvSpPr>
          <p:cNvPr id="18"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395217850"/>
      </p:ext>
    </p:extLst>
  </p:cSld>
  <p:clrMapOvr>
    <a:masterClrMapping/>
  </p:clrMapOvr>
  <p:transition spd="med"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a:defRPr sz="2400"/>
            </a:pPr>
            <a:endParaRPr sz="2400" dirty="0"/>
          </a:p>
        </p:txBody>
      </p:sp>
      <p:sp>
        <p:nvSpPr>
          <p:cNvPr id="47" name="Shape 47"/>
          <p:cNvSpPr/>
          <p:nvPr/>
        </p:nvSpPr>
        <p:spPr>
          <a:xfrm>
            <a:off x="2642482" y="291346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sz="1800" dirty="0">
              <a:solidFill>
                <a:srgbClr val="000000"/>
              </a:solidFill>
            </a:endParaRPr>
          </a:p>
        </p:txBody>
      </p:sp>
      <p:sp>
        <p:nvSpPr>
          <p:cNvPr id="48" name="Shape 48"/>
          <p:cNvSpPr/>
          <p:nvPr/>
        </p:nvSpPr>
        <p:spPr>
          <a:xfrm>
            <a:off x="97278" y="3069260"/>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sz="1800" dirty="0">
              <a:solidFill>
                <a:srgbClr val="000000"/>
              </a:solidFill>
            </a:endParaRPr>
          </a:p>
        </p:txBody>
      </p:sp>
      <p:sp>
        <p:nvSpPr>
          <p:cNvPr id="54" name="Shape 54"/>
          <p:cNvSpPr/>
          <p:nvPr/>
        </p:nvSpPr>
        <p:spPr>
          <a:xfrm>
            <a:off x="2687550" y="5080998"/>
            <a:ext cx="703923" cy="5701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sz="1800" dirty="0">
              <a:solidFill>
                <a:srgbClr val="000000"/>
              </a:solidFill>
            </a:endParaRPr>
          </a:p>
        </p:txBody>
      </p:sp>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22457" y="5432455"/>
            <a:ext cx="2916008" cy="3970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oelichting met afgeronde rechthoek 1"/>
          <p:cNvSpPr/>
          <p:nvPr/>
        </p:nvSpPr>
        <p:spPr>
          <a:xfrm flipH="1">
            <a:off x="6430392" y="3652664"/>
            <a:ext cx="2656175" cy="1169114"/>
          </a:xfrm>
          <a:prstGeom prst="wedgeRoundRectCallout">
            <a:avLst>
              <a:gd name="adj1" fmla="val -4214"/>
              <a:gd name="adj2" fmla="val 84076"/>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rtl="0" latinLnBrk="1" hangingPunct="0">
              <a:spcBef>
                <a:spcPts val="1800"/>
              </a:spcBef>
              <a:spcAft>
                <a:spcPts val="1800"/>
              </a:spcAft>
            </a:pPr>
            <a:r>
              <a:rPr lang="nl-NL" sz="1600" dirty="0" smtClean="0">
                <a:solidFill>
                  <a:srgbClr val="004F50"/>
                </a:solidFill>
                <a:latin typeface="Calibri"/>
              </a:rPr>
              <a:t>Soms ben ik een beetje in de war…</a:t>
            </a:r>
            <a:endParaRPr lang="nl-NL" sz="1600" dirty="0">
              <a:solidFill>
                <a:srgbClr val="004F50"/>
              </a:solidFill>
              <a:latin typeface="Calibri"/>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8229311" y="4027545"/>
            <a:ext cx="2306817" cy="5442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oelichting met afgeronde rechthoek 3"/>
          <p:cNvSpPr/>
          <p:nvPr/>
        </p:nvSpPr>
        <p:spPr>
          <a:xfrm flipH="1">
            <a:off x="646357" y="3243666"/>
            <a:ext cx="2393154" cy="1918256"/>
          </a:xfrm>
          <a:prstGeom prst="wedgeRoundRectCallout">
            <a:avLst>
              <a:gd name="adj1" fmla="val -63734"/>
              <a:gd name="adj2" fmla="val 18120"/>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Samen kijken we hoe we die ondersteuning kunnen bieden die bij u past. </a:t>
            </a:r>
            <a:endParaRPr lang="nl-NL" sz="1800" dirty="0">
              <a:solidFill>
                <a:srgbClr val="004F50"/>
              </a:solidFill>
              <a:latin typeface="Calibri"/>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1473" y="3891701"/>
            <a:ext cx="1556361" cy="541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Shape 92"/>
          <p:cNvSpPr/>
          <p:nvPr/>
        </p:nvSpPr>
        <p:spPr>
          <a:xfrm>
            <a:off x="2642482" y="1421216"/>
            <a:ext cx="9318497" cy="7694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De scores en streefscores voor mevrouw van Amersfoort zijn in kaart gebracht. </a:t>
            </a:r>
          </a:p>
          <a:p>
            <a:pPr lvl="0">
              <a:defRPr sz="1800">
                <a:solidFill>
                  <a:srgbClr val="000000"/>
                </a:solidFill>
              </a:defRPr>
            </a:pPr>
            <a:endParaRPr lang="nl-NL" dirty="0"/>
          </a:p>
          <a:p>
            <a:pPr lvl="0">
              <a:defRPr sz="1800">
                <a:solidFill>
                  <a:srgbClr val="000000"/>
                </a:solidFill>
              </a:defRPr>
            </a:pPr>
            <a:r>
              <a:rPr lang="nl-NL" sz="1600" dirty="0" smtClean="0">
                <a:solidFill>
                  <a:srgbClr val="004F50"/>
                </a:solidFill>
              </a:rPr>
              <a:t>Marieke gaat nu in overleg de acties bepalen om mevrouw te ondersteunen in haar zorgvraag. </a:t>
            </a:r>
            <a:endParaRPr sz="1600" dirty="0">
              <a:solidFill>
                <a:srgbClr val="004F50"/>
              </a:solidFill>
            </a:endParaRPr>
          </a:p>
        </p:txBody>
      </p:sp>
      <p:pic>
        <p:nvPicPr>
          <p:cNvPr id="22" name="pasted-image.pdf"/>
          <p:cNvPicPr/>
          <p:nvPr/>
        </p:nvPicPr>
        <p:blipFill>
          <a:blip r:embed="rId7">
            <a:extLst/>
          </a:blip>
          <a:stretch>
            <a:fillRect/>
          </a:stretch>
        </p:blipFill>
        <p:spPr>
          <a:xfrm>
            <a:off x="11112890" y="40835"/>
            <a:ext cx="1577163" cy="1117753"/>
          </a:xfrm>
          <a:prstGeom prst="rect">
            <a:avLst/>
          </a:prstGeom>
          <a:ln w="12700">
            <a:miter lim="400000"/>
          </a:ln>
        </p:spPr>
      </p:pic>
      <p:sp>
        <p:nvSpPr>
          <p:cNvPr id="17"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8"/>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Volgende</a:t>
            </a:r>
            <a:endParaRPr dirty="0"/>
          </a:p>
        </p:txBody>
      </p:sp>
      <p:pic>
        <p:nvPicPr>
          <p:cNvPr id="20" name="Picture 2" descr="G:\Mijn afbeeldingen\FINAL cirkel stappen\Dia4.GIF"/>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31705"/>
          <a:stretch/>
        </p:blipFill>
        <p:spPr bwMode="auto">
          <a:xfrm>
            <a:off x="-50328" y="1276400"/>
            <a:ext cx="1561224" cy="1714500"/>
          </a:xfrm>
          <a:prstGeom prst="rect">
            <a:avLst/>
          </a:prstGeom>
          <a:noFill/>
          <a:extLst>
            <a:ext uri="{909E8E84-426E-40DD-AFC4-6F175D3DCCD1}">
              <a14:hiddenFill xmlns:a14="http://schemas.microsoft.com/office/drawing/2010/main">
                <a:solidFill>
                  <a:srgbClr val="FFFFFF"/>
                </a:solidFill>
              </a14:hiddenFill>
            </a:ext>
          </a:extLst>
        </p:spPr>
      </p:pic>
      <p:sp>
        <p:nvSpPr>
          <p:cNvPr id="16" name="Rechthoek 15"/>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Welke acties zijn er nodig?</a:t>
            </a:r>
            <a:endParaRPr lang="nl-NL" sz="2900" dirty="0">
              <a:solidFill>
                <a:srgbClr val="004F50"/>
              </a:solidFill>
            </a:endParaRPr>
          </a:p>
        </p:txBody>
      </p:sp>
      <p:sp>
        <p:nvSpPr>
          <p:cNvPr id="18"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8"/>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2898312251"/>
      </p:ext>
    </p:extLst>
  </p:cSld>
  <p:clrMapOvr>
    <a:masterClrMapping/>
  </p:clrMapOvr>
  <p:transition spd="med"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29" name="Picture 2" descr="G:\Mijn afbeeldingen\FINAL cirkel stappen\Dia4.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1705" b="7182"/>
          <a:stretch/>
        </p:blipFill>
        <p:spPr bwMode="auto">
          <a:xfrm>
            <a:off x="-50328" y="1276400"/>
            <a:ext cx="1561224" cy="1591366"/>
          </a:xfrm>
          <a:prstGeom prst="rect">
            <a:avLst/>
          </a:prstGeom>
          <a:noFill/>
          <a:extLst>
            <a:ext uri="{909E8E84-426E-40DD-AFC4-6F175D3DCCD1}">
              <a14:hiddenFill xmlns:a14="http://schemas.microsoft.com/office/drawing/2010/main">
                <a:solidFill>
                  <a:srgbClr val="FFFFFF"/>
                </a:solidFill>
              </a14:hiddenFill>
            </a:ext>
          </a:extLst>
        </p:spPr>
      </p:pic>
      <p:sp>
        <p:nvSpPr>
          <p:cNvPr id="32" name="Shape 32"/>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3200" dirty="0" smtClean="0">
                <a:solidFill>
                  <a:srgbClr val="004F50"/>
                </a:solidFill>
              </a:rPr>
              <a:t> </a:t>
            </a:r>
            <a:r>
              <a:rPr lang="nl-NL" sz="2400" dirty="0" smtClean="0">
                <a:solidFill>
                  <a:srgbClr val="004F50"/>
                </a:solidFill>
              </a:rPr>
              <a:t> </a:t>
            </a:r>
            <a:endParaRPr sz="2400" dirty="0">
              <a:solidFill>
                <a:srgbClr val="004F50"/>
              </a:solidFill>
            </a:endParaRPr>
          </a:p>
        </p:txBody>
      </p:sp>
      <p:pic>
        <p:nvPicPr>
          <p:cNvPr id="33" name="Schermafbeelding 2015-05-18 om 11.31.55.png"/>
          <p:cNvPicPr/>
          <p:nvPr/>
        </p:nvPicPr>
        <p:blipFill>
          <a:blip r:embed="rId4">
            <a:extLst/>
          </a:blip>
          <a:stretch>
            <a:fillRect/>
          </a:stretch>
        </p:blipFill>
        <p:spPr>
          <a:xfrm>
            <a:off x="287156" y="-8484"/>
            <a:ext cx="2048139" cy="1130301"/>
          </a:xfrm>
          <a:prstGeom prst="rect">
            <a:avLst/>
          </a:prstGeom>
          <a:ln w="12700">
            <a:miter lim="400000"/>
          </a:ln>
        </p:spPr>
      </p:pic>
      <p:sp>
        <p:nvSpPr>
          <p:cNvPr id="34" name="Shape 34"/>
          <p:cNvSpPr/>
          <p:nvPr/>
        </p:nvSpPr>
        <p:spPr>
          <a:xfrm>
            <a:off x="2642482" y="1421216"/>
            <a:ext cx="9318497" cy="144655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lang="nl-NL" sz="6000" dirty="0" smtClean="0"/>
          </a:p>
          <a:p>
            <a:pPr lvl="0">
              <a:defRPr sz="1800">
                <a:solidFill>
                  <a:srgbClr val="000000"/>
                </a:solidFill>
              </a:defRPr>
            </a:pPr>
            <a:endParaRPr lang="nl-NL" dirty="0"/>
          </a:p>
          <a:p>
            <a:pPr lvl="0">
              <a:defRPr sz="1800">
                <a:solidFill>
                  <a:srgbClr val="000000"/>
                </a:solidFill>
              </a:defRPr>
            </a:pPr>
            <a:endParaRPr sz="1600" dirty="0">
              <a:solidFill>
                <a:srgbClr val="004F50"/>
              </a:solidFill>
            </a:endParaRPr>
          </a:p>
        </p:txBody>
      </p:sp>
      <p:sp>
        <p:nvSpPr>
          <p:cNvPr id="37" name="Shape 37"/>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a:p>
        </p:txBody>
      </p:sp>
      <p:sp>
        <p:nvSpPr>
          <p:cNvPr id="19" name="Shape 92"/>
          <p:cNvSpPr/>
          <p:nvPr/>
        </p:nvSpPr>
        <p:spPr>
          <a:xfrm>
            <a:off x="2642482" y="1421216"/>
            <a:ext cx="9318497"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Nu ga je de acties bepalen om mevrouw van Amersfoort te ondersteunen. Zoek in de onderstaande tabel de soort actie en beantwoord daarover de vraag op de volgende pagina.  </a:t>
            </a:r>
            <a:endParaRPr sz="1600" dirty="0">
              <a:solidFill>
                <a:srgbClr val="004F50"/>
              </a:solidFill>
            </a:endParaRPr>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686" y="2860576"/>
            <a:ext cx="12127509" cy="662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Volgende</a:t>
            </a:r>
            <a:endParaRPr dirty="0"/>
          </a:p>
        </p:txBody>
      </p:sp>
      <p:pic>
        <p:nvPicPr>
          <p:cNvPr id="12" name="pasted-image.pdf"/>
          <p:cNvPicPr/>
          <p:nvPr/>
        </p:nvPicPr>
        <p:blipFill>
          <a:blip r:embed="rId7">
            <a:extLst/>
          </a:blip>
          <a:stretch>
            <a:fillRect/>
          </a:stretch>
        </p:blipFill>
        <p:spPr>
          <a:xfrm>
            <a:off x="11112890" y="40835"/>
            <a:ext cx="1577163" cy="1117753"/>
          </a:xfrm>
          <a:prstGeom prst="rect">
            <a:avLst/>
          </a:prstGeom>
          <a:ln w="12700">
            <a:miter lim="400000"/>
          </a:ln>
        </p:spPr>
      </p:pic>
      <p:sp>
        <p:nvSpPr>
          <p:cNvPr id="14" name="Tekstvak 13"/>
          <p:cNvSpPr txBox="1"/>
          <p:nvPr/>
        </p:nvSpPr>
        <p:spPr>
          <a:xfrm rot="21386999">
            <a:off x="2602512" y="5703911"/>
            <a:ext cx="5862409" cy="2564805"/>
          </a:xfrm>
          <a:prstGeom prst="rect">
            <a:avLst/>
          </a:prstGeom>
          <a:solidFill>
            <a:schemeClr val="bg1"/>
          </a:solidFill>
          <a:ln w="57150" cap="flat">
            <a:solidFill>
              <a:srgbClr val="004F50"/>
            </a:solid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nl-NL" sz="2000" b="1" i="0" u="none" strike="noStrike" cap="none" spc="0" normalizeH="0" baseline="0" dirty="0" smtClean="0">
                <a:ln>
                  <a:noFill/>
                </a:ln>
                <a:solidFill>
                  <a:srgbClr val="004F50"/>
                </a:solidFill>
                <a:effectLst/>
                <a:uFillTx/>
                <a:latin typeface="Avenir Next Condensed Demi Bold"/>
                <a:sym typeface="Helvetica Light"/>
              </a:rPr>
              <a:t>	</a:t>
            </a:r>
          </a:p>
          <a:p>
            <a:pPr marL="0" marR="0" indent="0" algn="l" defTabSz="584200" rtl="0" fontAlgn="auto" latinLnBrk="1" hangingPunct="0">
              <a:lnSpc>
                <a:spcPct val="100000"/>
              </a:lnSpc>
              <a:spcBef>
                <a:spcPts val="0"/>
              </a:spcBef>
              <a:spcAft>
                <a:spcPts val="0"/>
              </a:spcAft>
              <a:buClrTx/>
              <a:buSzTx/>
              <a:buFontTx/>
              <a:buNone/>
              <a:tabLst/>
            </a:pPr>
            <a:r>
              <a:rPr lang="nl-NL" sz="2000" b="1" dirty="0">
                <a:solidFill>
                  <a:srgbClr val="004F50"/>
                </a:solidFill>
                <a:latin typeface="Avenir Next Condensed Demi Bold"/>
              </a:rPr>
              <a:t>	</a:t>
            </a:r>
            <a:r>
              <a:rPr kumimoji="0" lang="nl-NL" sz="2000" b="1" i="0" u="none" strike="noStrike" cap="none" spc="0" normalizeH="0" baseline="0" dirty="0" smtClean="0">
                <a:ln>
                  <a:noFill/>
                </a:ln>
                <a:solidFill>
                  <a:srgbClr val="004F50"/>
                </a:solidFill>
                <a:effectLst/>
                <a:uFillTx/>
                <a:latin typeface="Avenir Next Condensed Demi Bold"/>
                <a:sym typeface="Helvetica Light"/>
              </a:rPr>
              <a:t>2. Soort</a:t>
            </a:r>
            <a:r>
              <a:rPr kumimoji="0" lang="nl-NL" sz="2000" b="1" i="0" u="none" strike="noStrike" cap="none" spc="0" normalizeH="0" dirty="0" smtClean="0">
                <a:ln>
                  <a:noFill/>
                </a:ln>
                <a:solidFill>
                  <a:srgbClr val="004F50"/>
                </a:solidFill>
                <a:effectLst/>
                <a:uFillTx/>
                <a:latin typeface="Avenir Next Condensed Demi Bold"/>
                <a:sym typeface="Helvetica Light"/>
              </a:rPr>
              <a:t> actie (gecodeerd)</a:t>
            </a:r>
          </a:p>
          <a:p>
            <a:pPr marL="0" marR="0" indent="0" algn="l" defTabSz="584200" rtl="0" fontAlgn="auto" latinLnBrk="1" hangingPunct="0">
              <a:lnSpc>
                <a:spcPct val="100000"/>
              </a:lnSpc>
              <a:spcBef>
                <a:spcPts val="0"/>
              </a:spcBef>
              <a:spcAft>
                <a:spcPts val="0"/>
              </a:spcAft>
              <a:buClrTx/>
              <a:buSzTx/>
              <a:buFontTx/>
              <a:buNone/>
              <a:tabLst/>
            </a:pPr>
            <a:endParaRPr kumimoji="0" lang="nl-NL" sz="2000" b="1" i="0" u="none" strike="noStrike" cap="none" spc="0" normalizeH="0" dirty="0" smtClean="0">
              <a:ln>
                <a:noFill/>
              </a:ln>
              <a:solidFill>
                <a:srgbClr val="004F50"/>
              </a:solidFill>
              <a:effectLst/>
              <a:uFillTx/>
              <a:latin typeface="Avenir Next Condensed Demi Bold"/>
              <a:sym typeface="Helvetica Light"/>
            </a:endParaRPr>
          </a:p>
          <a:p>
            <a:pPr marL="0" marR="0" indent="0" algn="l" defTabSz="584200" rtl="0" fontAlgn="auto" latinLnBrk="1" hangingPunct="0">
              <a:lnSpc>
                <a:spcPct val="100000"/>
              </a:lnSpc>
              <a:spcBef>
                <a:spcPts val="0"/>
              </a:spcBef>
              <a:spcAft>
                <a:spcPts val="0"/>
              </a:spcAft>
              <a:buClrTx/>
              <a:buSzTx/>
              <a:buFontTx/>
              <a:buNone/>
              <a:tabLst/>
            </a:pPr>
            <a:r>
              <a:rPr lang="nl-NL" sz="2000" dirty="0" smtClean="0">
                <a:solidFill>
                  <a:srgbClr val="004F50"/>
                </a:solidFill>
                <a:latin typeface="Avenir Next Condensed Demi Bold"/>
              </a:rPr>
              <a:t>	</a:t>
            </a:r>
            <a:r>
              <a:rPr lang="nl-NL" sz="2000" b="1" dirty="0" smtClean="0">
                <a:solidFill>
                  <a:srgbClr val="004F50"/>
                </a:solidFill>
                <a:latin typeface="Avenir Next Condensed Demi Bold"/>
              </a:rPr>
              <a:t>AIB</a:t>
            </a:r>
            <a:r>
              <a:rPr lang="nl-NL" sz="2000" dirty="0" smtClean="0">
                <a:solidFill>
                  <a:srgbClr val="004F50"/>
                </a:solidFill>
                <a:latin typeface="Avenir Next Condensed Demi Bold"/>
              </a:rPr>
              <a:t> 	Adviseren / Instrueren / Begeleiden</a:t>
            </a:r>
          </a:p>
          <a:p>
            <a:pPr marL="0" marR="0" indent="0" algn="l" defTabSz="584200" rtl="0" fontAlgn="auto" latinLnBrk="1" hangingPunct="0">
              <a:lnSpc>
                <a:spcPct val="100000"/>
              </a:lnSpc>
              <a:spcBef>
                <a:spcPts val="0"/>
              </a:spcBef>
              <a:spcAft>
                <a:spcPts val="0"/>
              </a:spcAft>
              <a:buClrTx/>
              <a:buSzTx/>
              <a:buFontTx/>
              <a:buNone/>
              <a:tabLst/>
            </a:pPr>
            <a:r>
              <a:rPr kumimoji="0" lang="nl-NL" sz="2000" b="0" i="0" u="none" strike="noStrike" cap="none" spc="0" normalizeH="0" baseline="0" dirty="0" smtClean="0">
                <a:ln>
                  <a:noFill/>
                </a:ln>
                <a:solidFill>
                  <a:srgbClr val="004F50"/>
                </a:solidFill>
                <a:effectLst/>
                <a:uFillTx/>
                <a:latin typeface="Avenir Next Condensed Demi Bold"/>
                <a:sym typeface="Helvetica Light"/>
              </a:rPr>
              <a:t>	</a:t>
            </a:r>
            <a:r>
              <a:rPr kumimoji="0" lang="nl-NL" sz="2000" b="1" i="0" u="none" strike="noStrike" cap="none" spc="0" normalizeH="0" baseline="0" dirty="0" smtClean="0">
                <a:ln>
                  <a:noFill/>
                </a:ln>
                <a:solidFill>
                  <a:srgbClr val="004F50"/>
                </a:solidFill>
                <a:effectLst/>
                <a:uFillTx/>
                <a:latin typeface="Avenir Next Condensed Demi Bold"/>
                <a:sym typeface="Helvetica Light"/>
              </a:rPr>
              <a:t>B</a:t>
            </a:r>
            <a:r>
              <a:rPr kumimoji="0" lang="nl-NL" sz="2000" b="0" i="0" u="none" strike="noStrike" cap="none" spc="0" normalizeH="0" dirty="0" smtClean="0">
                <a:ln>
                  <a:noFill/>
                </a:ln>
                <a:solidFill>
                  <a:srgbClr val="004F50"/>
                </a:solidFill>
                <a:effectLst/>
                <a:uFillTx/>
                <a:latin typeface="Avenir Next Condensed Demi Bold"/>
                <a:sym typeface="Helvetica Light"/>
              </a:rPr>
              <a:t> 	Behandelen en procedures toepassen</a:t>
            </a:r>
          </a:p>
          <a:p>
            <a:pPr marL="0" marR="0" indent="0" algn="l" defTabSz="584200" rtl="0" fontAlgn="auto" latinLnBrk="1" hangingPunct="0">
              <a:lnSpc>
                <a:spcPct val="100000"/>
              </a:lnSpc>
              <a:spcBef>
                <a:spcPts val="0"/>
              </a:spcBef>
              <a:spcAft>
                <a:spcPts val="0"/>
              </a:spcAft>
              <a:buClrTx/>
              <a:buSzTx/>
              <a:buFontTx/>
              <a:buNone/>
              <a:tabLst/>
            </a:pPr>
            <a:r>
              <a:rPr lang="nl-NL" sz="2000" baseline="0" dirty="0">
                <a:solidFill>
                  <a:srgbClr val="004F50"/>
                </a:solidFill>
                <a:latin typeface="Avenir Next Condensed Demi Bold"/>
              </a:rPr>
              <a:t>	</a:t>
            </a:r>
            <a:r>
              <a:rPr lang="nl-NL" sz="2000" b="1" baseline="0" dirty="0" smtClean="0">
                <a:solidFill>
                  <a:srgbClr val="004F50"/>
                </a:solidFill>
                <a:latin typeface="Avenir Next Condensed Demi Bold"/>
              </a:rPr>
              <a:t>CM</a:t>
            </a:r>
            <a:r>
              <a:rPr lang="nl-NL" sz="2000" dirty="0" smtClean="0">
                <a:solidFill>
                  <a:srgbClr val="004F50"/>
                </a:solidFill>
                <a:latin typeface="Avenir Next Condensed Demi Bold"/>
              </a:rPr>
              <a:t> 	Case-managen</a:t>
            </a:r>
            <a:endParaRPr lang="nl-NL" sz="2000" dirty="0">
              <a:solidFill>
                <a:srgbClr val="004F50"/>
              </a:solidFill>
              <a:latin typeface="Avenir Next Condensed Demi Bold"/>
            </a:endParaRPr>
          </a:p>
          <a:p>
            <a:pPr marL="0" marR="0" indent="0" algn="l" defTabSz="584200" rtl="0" fontAlgn="auto" latinLnBrk="1" hangingPunct="0">
              <a:lnSpc>
                <a:spcPct val="100000"/>
              </a:lnSpc>
              <a:spcBef>
                <a:spcPts val="0"/>
              </a:spcBef>
              <a:spcAft>
                <a:spcPts val="0"/>
              </a:spcAft>
              <a:buClrTx/>
              <a:buSzTx/>
              <a:buFontTx/>
              <a:buNone/>
              <a:tabLst/>
            </a:pPr>
            <a:r>
              <a:rPr lang="nl-NL" sz="2000" b="1" dirty="0" smtClean="0">
                <a:solidFill>
                  <a:srgbClr val="004F50"/>
                </a:solidFill>
                <a:latin typeface="Avenir Next Condensed Demi Bold"/>
              </a:rPr>
              <a:t>	MB </a:t>
            </a:r>
            <a:r>
              <a:rPr lang="nl-NL" sz="2000" dirty="0" smtClean="0">
                <a:solidFill>
                  <a:srgbClr val="004F50"/>
                </a:solidFill>
                <a:latin typeface="Avenir Next Condensed Demi Bold"/>
              </a:rPr>
              <a:t>	Monitoren / Bewaken</a:t>
            </a:r>
          </a:p>
          <a:p>
            <a:pPr marL="0" marR="0" indent="0" algn="l" defTabSz="584200" rtl="0" fontAlgn="auto" latinLnBrk="1" hangingPunct="0">
              <a:lnSpc>
                <a:spcPct val="100000"/>
              </a:lnSpc>
              <a:spcBef>
                <a:spcPts val="0"/>
              </a:spcBef>
              <a:spcAft>
                <a:spcPts val="0"/>
              </a:spcAft>
              <a:buClrTx/>
              <a:buSzTx/>
              <a:buFontTx/>
              <a:buNone/>
              <a:tabLst/>
            </a:pPr>
            <a:endParaRPr kumimoji="0" lang="nl-NL" sz="2000" b="0" i="0" u="none" strike="noStrike" cap="none" spc="0" normalizeH="0" baseline="0" dirty="0">
              <a:ln>
                <a:noFill/>
              </a:ln>
              <a:solidFill>
                <a:srgbClr val="004F50"/>
              </a:solidFill>
              <a:effectLst/>
              <a:uFillTx/>
              <a:latin typeface="Avenir Next Condensed Demi Bold"/>
              <a:sym typeface="Helvetica Light"/>
            </a:endParaRPr>
          </a:p>
        </p:txBody>
      </p:sp>
      <p:cxnSp>
        <p:nvCxnSpPr>
          <p:cNvPr id="20" name="Rechte verbindingslijn met pijl 19"/>
          <p:cNvCxnSpPr/>
          <p:nvPr/>
        </p:nvCxnSpPr>
        <p:spPr>
          <a:xfrm flipH="1">
            <a:off x="4558184" y="5308848"/>
            <a:ext cx="831516" cy="792088"/>
          </a:xfrm>
          <a:prstGeom prst="straightConnector1">
            <a:avLst/>
          </a:prstGeom>
          <a:noFill/>
          <a:ln w="25400" cap="flat">
            <a:solidFill>
              <a:schemeClr val="accent4"/>
            </a:solidFill>
            <a:prstDash val="solid"/>
            <a:miter lim="400000"/>
            <a:tailEnd type="arrow"/>
          </a:ln>
          <a:effectLst/>
        </p:spPr>
        <p:style>
          <a:lnRef idx="0">
            <a:scrgbClr r="0" g="0" b="0"/>
          </a:lnRef>
          <a:fillRef idx="0">
            <a:scrgbClr r="0" g="0" b="0"/>
          </a:fillRef>
          <a:effectRef idx="0">
            <a:scrgbClr r="0" g="0" b="0"/>
          </a:effectRef>
          <a:fontRef idx="none"/>
        </p:style>
      </p:cxnSp>
      <p:sp>
        <p:nvSpPr>
          <p:cNvPr id="15" name="Rechthoek 14"/>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Soort actie kiezen</a:t>
            </a:r>
            <a:endParaRPr lang="nl-NL" sz="2900" dirty="0">
              <a:solidFill>
                <a:srgbClr val="004F50"/>
              </a:solidFill>
            </a:endParaRPr>
          </a:p>
        </p:txBody>
      </p:sp>
      <p:sp>
        <p:nvSpPr>
          <p:cNvPr id="16"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3182421131"/>
      </p:ext>
    </p:extLst>
  </p:cSld>
  <p:clrMapOvr>
    <a:masterClrMapping/>
  </p:clrMapOvr>
  <p:transition spd="med"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90"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91" name="Shape 91"/>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a:p>
        </p:txBody>
      </p:sp>
      <p:sp>
        <p:nvSpPr>
          <p:cNvPr id="95" name="Shape 95"/>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105" name="Shape 105"/>
          <p:cNvSpPr/>
          <p:nvPr/>
        </p:nvSpPr>
        <p:spPr>
          <a:xfrm>
            <a:off x="3620382" y="40374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Adviseren , Instrueren , Begeleiden  en Monitoren, Bewaken. </a:t>
            </a:r>
            <a:endParaRPr sz="1600" i="1" dirty="0">
              <a:solidFill>
                <a:srgbClr val="004F50"/>
              </a:solidFill>
            </a:endParaRPr>
          </a:p>
        </p:txBody>
      </p:sp>
      <p:sp>
        <p:nvSpPr>
          <p:cNvPr id="106" name="Shape 106"/>
          <p:cNvSpPr/>
          <p:nvPr/>
        </p:nvSpPr>
        <p:spPr>
          <a:xfrm>
            <a:off x="3620382" y="50280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Behandelingen en procedures toepassen en Case-managen.</a:t>
            </a:r>
            <a:endParaRPr sz="1600" i="1" dirty="0">
              <a:solidFill>
                <a:srgbClr val="004F50"/>
              </a:solidFill>
            </a:endParaRPr>
          </a:p>
        </p:txBody>
      </p:sp>
      <p:sp>
        <p:nvSpPr>
          <p:cNvPr id="107" name="Shape 107"/>
          <p:cNvSpPr/>
          <p:nvPr/>
        </p:nvSpPr>
        <p:spPr>
          <a:xfrm>
            <a:off x="3620382" y="6054859"/>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Adviseren, Instrueren en Begeleiden. </a:t>
            </a:r>
            <a:endParaRPr sz="1600" i="1" dirty="0">
              <a:solidFill>
                <a:srgbClr val="004F50"/>
              </a:solidFill>
            </a:endParaRPr>
          </a:p>
        </p:txBody>
      </p:sp>
      <p:sp>
        <p:nvSpPr>
          <p:cNvPr id="111" name="Shape 111"/>
          <p:cNvSpPr/>
          <p:nvPr/>
        </p:nvSpPr>
        <p:spPr>
          <a:xfrm>
            <a:off x="2642482" y="7537283"/>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pic>
        <p:nvPicPr>
          <p:cNvPr id="28" name="pasted-image.pdf"/>
          <p:cNvPicPr/>
          <p:nvPr/>
        </p:nvPicPr>
        <p:blipFill>
          <a:blip r:embed="rId4">
            <a:extLst/>
          </a:blip>
          <a:stretch>
            <a:fillRect/>
          </a:stretch>
        </p:blipFill>
        <p:spPr>
          <a:xfrm>
            <a:off x="11112890" y="40835"/>
            <a:ext cx="1577163" cy="1117753"/>
          </a:xfrm>
          <a:prstGeom prst="rect">
            <a:avLst/>
          </a:prstGeom>
          <a:ln w="12700">
            <a:miter lim="400000"/>
          </a:ln>
        </p:spPr>
      </p:pic>
      <p:sp>
        <p:nvSpPr>
          <p:cNvPr id="29" name="Shape 50">
            <a:hlinkClick r:id="" action="ppaction://hlinkshowjump?jump=nextslide"/>
          </p:cNvPr>
          <p:cNvSpPr/>
          <p:nvPr/>
        </p:nvSpPr>
        <p:spPr>
          <a:xfrm>
            <a:off x="2687550" y="4044274"/>
            <a:ext cx="703924" cy="660401"/>
          </a:xfrm>
          <a:prstGeom prst="roundRect">
            <a:avLst>
              <a:gd name="adj" fmla="val 19092"/>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A</a:t>
            </a:r>
            <a:endParaRPr sz="3100" dirty="0">
              <a:latin typeface="Avenir Next Condensed"/>
            </a:endParaRPr>
          </a:p>
        </p:txBody>
      </p:sp>
      <p:sp>
        <p:nvSpPr>
          <p:cNvPr id="30" name="Shape 50">
            <a:hlinkClick r:id="" action="ppaction://hlinkshowjump?jump=nextslide"/>
          </p:cNvPr>
          <p:cNvSpPr/>
          <p:nvPr/>
        </p:nvSpPr>
        <p:spPr>
          <a:xfrm>
            <a:off x="2687550" y="5069132"/>
            <a:ext cx="703924" cy="660401"/>
          </a:xfrm>
          <a:prstGeom prst="roundRect">
            <a:avLst>
              <a:gd name="adj" fmla="val 19092"/>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B</a:t>
            </a:r>
            <a:endParaRPr sz="3100" dirty="0">
              <a:latin typeface="Avenir Next Condensed"/>
            </a:endParaRPr>
          </a:p>
        </p:txBody>
      </p:sp>
      <p:sp>
        <p:nvSpPr>
          <p:cNvPr id="31" name="Shape 50">
            <a:hlinkClick r:id="" action="ppaction://hlinkshowjump?jump=nextslide"/>
          </p:cNvPr>
          <p:cNvSpPr/>
          <p:nvPr/>
        </p:nvSpPr>
        <p:spPr>
          <a:xfrm>
            <a:off x="2687550" y="6093990"/>
            <a:ext cx="703924" cy="660401"/>
          </a:xfrm>
          <a:prstGeom prst="roundRect">
            <a:avLst>
              <a:gd name="adj" fmla="val 19092"/>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C</a:t>
            </a:r>
            <a:endParaRPr sz="3100" dirty="0">
              <a:latin typeface="Avenir Next Condensed"/>
            </a:endParaRPr>
          </a:p>
        </p:txBody>
      </p:sp>
      <p:sp>
        <p:nvSpPr>
          <p:cNvPr id="36" name="Shape 47"/>
          <p:cNvSpPr/>
          <p:nvPr/>
        </p:nvSpPr>
        <p:spPr>
          <a:xfrm>
            <a:off x="2687550" y="1335451"/>
            <a:ext cx="9189397" cy="178510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smtClean="0">
                <a:solidFill>
                  <a:srgbClr val="004F50"/>
                </a:solidFill>
              </a:rPr>
              <a:t>Marieke  gaat de acties vaststellen die mevrouw van Amersfoort ondersteunen bij haar geestelijke gezondheid. </a:t>
            </a:r>
          </a:p>
          <a:p>
            <a:pPr>
              <a:defRPr sz="1800">
                <a:solidFill>
                  <a:srgbClr val="000000"/>
                </a:solidFill>
              </a:defRPr>
            </a:pPr>
            <a:endParaRPr lang="nl-NL" dirty="0"/>
          </a:p>
          <a:p>
            <a:pPr>
              <a:defRPr sz="1800">
                <a:solidFill>
                  <a:srgbClr val="000000"/>
                </a:solidFill>
              </a:defRPr>
            </a:pPr>
            <a:r>
              <a:rPr lang="nl-NL" sz="1600" dirty="0" smtClean="0">
                <a:solidFill>
                  <a:srgbClr val="004F50"/>
                </a:solidFill>
              </a:rPr>
              <a:t>Welke acties vind jij passend om de geestelijke gezondheid van mevrouw van Amersfoort te bevorderen of in stand te houden?  </a:t>
            </a:r>
          </a:p>
          <a:p>
            <a:pPr>
              <a:defRPr sz="1800">
                <a:solidFill>
                  <a:srgbClr val="000000"/>
                </a:solidFill>
              </a:defRPr>
            </a:pPr>
            <a:endParaRPr lang="nl-NL" dirty="0"/>
          </a:p>
          <a:p>
            <a:pPr lvl="0">
              <a:defRPr sz="1800">
                <a:solidFill>
                  <a:srgbClr val="000000"/>
                </a:solidFill>
              </a:defRPr>
            </a:pPr>
            <a:r>
              <a:rPr lang="nl-NL" sz="1600" dirty="0" smtClean="0">
                <a:solidFill>
                  <a:srgbClr val="004F50"/>
                </a:solidFill>
              </a:rPr>
              <a:t>MAAK JE KEUZE: </a:t>
            </a:r>
          </a:p>
        </p:txBody>
      </p:sp>
      <p:pic>
        <p:nvPicPr>
          <p:cNvPr id="18" name="Picture 2" descr="G:\Mijn afbeeldingen\FINAL cirkel stappen\Dia4.GI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31705"/>
          <a:stretch/>
        </p:blipFill>
        <p:spPr bwMode="auto">
          <a:xfrm>
            <a:off x="-50328" y="1276400"/>
            <a:ext cx="1561224" cy="1714500"/>
          </a:xfrm>
          <a:prstGeom prst="rect">
            <a:avLst/>
          </a:prstGeom>
          <a:noFill/>
          <a:extLst>
            <a:ext uri="{909E8E84-426E-40DD-AFC4-6F175D3DCCD1}">
              <a14:hiddenFill xmlns:a14="http://schemas.microsoft.com/office/drawing/2010/main">
                <a:solidFill>
                  <a:srgbClr val="FFFFFF"/>
                </a:solidFill>
              </a14:hiddenFill>
            </a:ext>
          </a:extLst>
        </p:spPr>
      </p:pic>
      <p:sp>
        <p:nvSpPr>
          <p:cNvPr id="16" name="Rechthoek 15"/>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4 (van 5)</a:t>
            </a:r>
            <a:endParaRPr lang="nl-NL" sz="2900" dirty="0">
              <a:solidFill>
                <a:srgbClr val="004F50"/>
              </a:solidFill>
            </a:endParaRPr>
          </a:p>
        </p:txBody>
      </p:sp>
      <p:pic>
        <p:nvPicPr>
          <p:cNvPr id="1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9932912" y="2999454"/>
            <a:ext cx="1658625" cy="5549754"/>
          </a:xfrm>
          <a:prstGeom prst="rect">
            <a:avLst/>
          </a:prstGeom>
          <a:noFill/>
          <a:ln>
            <a:noFill/>
          </a:ln>
          <a:effectLst/>
          <a:scene3d>
            <a:camera prst="orthographicFront">
              <a:rot lat="0" lon="300000"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3857594004"/>
      </p:ext>
    </p:extLst>
  </p:cSld>
  <p:clrMapOvr>
    <a:masterClrMapping/>
  </p:clrMapOvr>
  <p:transition spd="med"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25" name="Shape 85"/>
          <p:cNvSpPr/>
          <p:nvPr/>
        </p:nvSpPr>
        <p:spPr>
          <a:xfrm>
            <a:off x="-491234" y="7469088"/>
            <a:ext cx="13762386" cy="2461132"/>
          </a:xfrm>
          <a:prstGeom prst="rect">
            <a:avLst/>
          </a:prstGeom>
          <a:solidFill>
            <a:srgbClr val="FFFFFF">
              <a:alpha val="25611"/>
            </a:srgbClr>
          </a:solidFill>
          <a:ln w="12700">
            <a:miter lim="400000"/>
          </a:ln>
        </p:spPr>
        <p:txBody>
          <a:bodyPr lIns="0" tIns="0" rIns="0" bIns="0" anchor="ctr"/>
          <a:lstStyle/>
          <a:p>
            <a:pPr lvl="0">
              <a:defRPr sz="2400"/>
            </a:pPr>
            <a:endParaRPr/>
          </a:p>
        </p:txBody>
      </p:sp>
      <p:sp>
        <p:nvSpPr>
          <p:cNvPr id="34" name="Shape 50"/>
          <p:cNvSpPr/>
          <p:nvPr/>
        </p:nvSpPr>
        <p:spPr>
          <a:xfrm>
            <a:off x="2687550" y="4044274"/>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A</a:t>
            </a:r>
            <a:endParaRPr sz="3100" dirty="0">
              <a:latin typeface="Avenir Next Condensed"/>
            </a:endParaRPr>
          </a:p>
        </p:txBody>
      </p:sp>
      <p:sp>
        <p:nvSpPr>
          <p:cNvPr id="35" name="Shape 50"/>
          <p:cNvSpPr/>
          <p:nvPr/>
        </p:nvSpPr>
        <p:spPr>
          <a:xfrm>
            <a:off x="2687550" y="5069132"/>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B</a:t>
            </a:r>
            <a:endParaRPr sz="3100" dirty="0">
              <a:latin typeface="Avenir Next Condensed"/>
            </a:endParaRPr>
          </a:p>
        </p:txBody>
      </p:sp>
      <p:sp>
        <p:nvSpPr>
          <p:cNvPr id="36" name="Shape 50"/>
          <p:cNvSpPr/>
          <p:nvPr/>
        </p:nvSpPr>
        <p:spPr>
          <a:xfrm>
            <a:off x="2687550" y="6093990"/>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C</a:t>
            </a:r>
            <a:endParaRPr sz="3100" dirty="0">
              <a:latin typeface="Avenir Next Condensed"/>
            </a:endParaRPr>
          </a:p>
        </p:txBody>
      </p:sp>
      <p:pic>
        <p:nvPicPr>
          <p:cNvPr id="90" name="Schermafbeelding 2015-05-18 om 11.31.55.png"/>
          <p:cNvPicPr/>
          <p:nvPr/>
        </p:nvPicPr>
        <p:blipFill>
          <a:blip r:embed="rId4">
            <a:extLst/>
          </a:blip>
          <a:stretch>
            <a:fillRect/>
          </a:stretch>
        </p:blipFill>
        <p:spPr>
          <a:xfrm>
            <a:off x="287156" y="-8484"/>
            <a:ext cx="2048139" cy="1130301"/>
          </a:xfrm>
          <a:prstGeom prst="rect">
            <a:avLst/>
          </a:prstGeom>
          <a:ln w="12700">
            <a:miter lim="400000"/>
          </a:ln>
        </p:spPr>
      </p:pic>
      <p:sp>
        <p:nvSpPr>
          <p:cNvPr id="91" name="Shape 91"/>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a:p>
        </p:txBody>
      </p:sp>
      <p:sp>
        <p:nvSpPr>
          <p:cNvPr id="95" name="Shape 95"/>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105" name="Shape 105"/>
          <p:cNvSpPr/>
          <p:nvPr/>
        </p:nvSpPr>
        <p:spPr>
          <a:xfrm>
            <a:off x="3620382" y="40374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Adviseren , Instrueren , Begeleiden  en Monitoren, Bewaken. </a:t>
            </a:r>
            <a:endParaRPr sz="1600" i="1" dirty="0">
              <a:solidFill>
                <a:srgbClr val="004F50"/>
              </a:solidFill>
            </a:endParaRPr>
          </a:p>
        </p:txBody>
      </p:sp>
      <p:sp>
        <p:nvSpPr>
          <p:cNvPr id="106" name="Shape 106"/>
          <p:cNvSpPr/>
          <p:nvPr/>
        </p:nvSpPr>
        <p:spPr>
          <a:xfrm>
            <a:off x="3620382" y="50280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Behandelingen en procedures toepassen en Case-managen.</a:t>
            </a:r>
            <a:endParaRPr sz="1600" i="1" dirty="0">
              <a:solidFill>
                <a:srgbClr val="004F50"/>
              </a:solidFill>
            </a:endParaRPr>
          </a:p>
        </p:txBody>
      </p:sp>
      <p:sp>
        <p:nvSpPr>
          <p:cNvPr id="107" name="Shape 107"/>
          <p:cNvSpPr/>
          <p:nvPr/>
        </p:nvSpPr>
        <p:spPr>
          <a:xfrm>
            <a:off x="3620382" y="6054859"/>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Je mag maar een soort actie kiezen. Adviseren, Instrueren en Begeleiden past dan het beste. </a:t>
            </a:r>
            <a:endParaRPr sz="1600" i="1" dirty="0">
              <a:solidFill>
                <a:srgbClr val="004F50"/>
              </a:solidFill>
            </a:endParaRPr>
          </a:p>
        </p:txBody>
      </p:sp>
      <p:sp>
        <p:nvSpPr>
          <p:cNvPr id="111" name="Shape 111"/>
          <p:cNvSpPr/>
          <p:nvPr/>
        </p:nvSpPr>
        <p:spPr>
          <a:xfrm>
            <a:off x="2642482" y="7537283"/>
            <a:ext cx="9318497" cy="14773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lang="nl-NL" sz="1600" dirty="0" smtClean="0">
                <a:solidFill>
                  <a:srgbClr val="004F50"/>
                </a:solidFill>
              </a:rPr>
              <a:t>Het meest passende antwoord in deze situatie is A.</a:t>
            </a:r>
          </a:p>
          <a:p>
            <a:pPr marL="285750" lvl="0" indent="-285750">
              <a:buFont typeface="Arial" panose="020B0604020202020204" pitchFamily="34" charset="0"/>
              <a:buChar char="•"/>
              <a:defRPr sz="1800">
                <a:solidFill>
                  <a:srgbClr val="000000"/>
                </a:solidFill>
              </a:defRPr>
            </a:pPr>
            <a:r>
              <a:rPr lang="nl-NL" sz="1600" dirty="0" smtClean="0">
                <a:solidFill>
                  <a:srgbClr val="004F50"/>
                </a:solidFill>
              </a:rPr>
              <a:t>Je ondersteunt mevrouw  bij het omgaan met de gevolgen van de ziekte van Alzheimer. En je bewaakt een aantal specifieke aandachtspunten zoals voeding en persoonlijke hygiëne.</a:t>
            </a:r>
          </a:p>
          <a:p>
            <a:pPr marL="285750" lvl="0" indent="-285750">
              <a:buFont typeface="Arial" panose="020B0604020202020204" pitchFamily="34" charset="0"/>
              <a:buChar char="•"/>
              <a:defRPr sz="1800">
                <a:solidFill>
                  <a:srgbClr val="000000"/>
                </a:solidFill>
              </a:defRPr>
            </a:pPr>
            <a:r>
              <a:rPr lang="nl-NL" sz="1600" dirty="0" smtClean="0">
                <a:solidFill>
                  <a:srgbClr val="004F50"/>
                </a:solidFill>
              </a:rPr>
              <a:t>Case-managen is in het geval van mevrouw van Amersfoort niet van toepassing, omdat haar dochters dit voor haar doen.</a:t>
            </a:r>
          </a:p>
          <a:p>
            <a:pPr marL="285750" lvl="0" indent="-285750">
              <a:buFont typeface="Arial" panose="020B0604020202020204" pitchFamily="34" charset="0"/>
              <a:buChar char="•"/>
              <a:defRPr sz="1800">
                <a:solidFill>
                  <a:srgbClr val="000000"/>
                </a:solidFill>
              </a:defRPr>
            </a:pPr>
            <a:r>
              <a:rPr lang="nl-NL" sz="1600" dirty="0" smtClean="0">
                <a:solidFill>
                  <a:srgbClr val="004F50"/>
                </a:solidFill>
              </a:rPr>
              <a:t>Je mag meerdere soorten acties kiezen, in die keuze ben je niet beperkt tot 1 soort actie.</a:t>
            </a:r>
          </a:p>
        </p:txBody>
      </p:sp>
      <p:sp>
        <p:nvSpPr>
          <p:cNvPr id="112" name="Shape 112"/>
          <p:cNvSpPr/>
          <p:nvPr/>
        </p:nvSpPr>
        <p:spPr>
          <a:xfrm>
            <a:off x="97278" y="7536774"/>
            <a:ext cx="2048139" cy="660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r">
              <a:defRPr sz="1800"/>
            </a:pPr>
            <a:r>
              <a:rPr sz="1600">
                <a:solidFill>
                  <a:srgbClr val="004F50"/>
                </a:solidFill>
                <a:latin typeface="Avenir Next Condensed Demi Bold"/>
                <a:ea typeface="Avenir Next Condensed Demi Bold"/>
                <a:cs typeface="Avenir Next Condensed Demi Bold"/>
                <a:sym typeface="Avenir Next Condensed Demi Bold"/>
              </a:rPr>
              <a:t>FEEDBACK</a:t>
            </a:r>
            <a:r>
              <a:rPr sz="1600" b="1">
                <a:solidFill>
                  <a:srgbClr val="004F50"/>
                </a:solidFill>
                <a:latin typeface="Avenir Next Condensed"/>
                <a:ea typeface="Avenir Next Condensed"/>
                <a:cs typeface="Avenir Next Condensed"/>
                <a:sym typeface="Avenir Next Condensed"/>
              </a:rPr>
              <a:t>:</a:t>
            </a:r>
          </a:p>
        </p:txBody>
      </p:sp>
      <p:pic>
        <p:nvPicPr>
          <p:cNvPr id="113" name="pasted-image.pdf"/>
          <p:cNvPicPr/>
          <p:nvPr/>
        </p:nvPicPr>
        <p:blipFill>
          <a:blip r:embed="rId5">
            <a:extLst/>
          </a:blip>
          <a:stretch>
            <a:fillRect/>
          </a:stretch>
        </p:blipFill>
        <p:spPr>
          <a:xfrm>
            <a:off x="2229454" y="5892633"/>
            <a:ext cx="635001" cy="635001"/>
          </a:xfrm>
          <a:prstGeom prst="rect">
            <a:avLst/>
          </a:prstGeom>
          <a:ln w="12700">
            <a:miter lim="400000"/>
          </a:ln>
        </p:spPr>
      </p:pic>
      <p:pic>
        <p:nvPicPr>
          <p:cNvPr id="26" name="pasted-image.pdf"/>
          <p:cNvPicPr/>
          <p:nvPr/>
        </p:nvPicPr>
        <p:blipFill>
          <a:blip r:embed="rId5">
            <a:extLst/>
          </a:blip>
          <a:stretch>
            <a:fillRect/>
          </a:stretch>
        </p:blipFill>
        <p:spPr>
          <a:xfrm>
            <a:off x="2229453" y="4715125"/>
            <a:ext cx="635001" cy="635001"/>
          </a:xfrm>
          <a:prstGeom prst="rect">
            <a:avLst/>
          </a:prstGeom>
          <a:ln w="12700">
            <a:miter lim="400000"/>
          </a:ln>
        </p:spPr>
      </p:pic>
      <p:pic>
        <p:nvPicPr>
          <p:cNvPr id="27" name="pasted-image.pdf"/>
          <p:cNvPicPr/>
          <p:nvPr/>
        </p:nvPicPr>
        <p:blipFill>
          <a:blip r:embed="rId6">
            <a:extLst/>
          </a:blip>
          <a:stretch>
            <a:fillRect/>
          </a:stretch>
        </p:blipFill>
        <p:spPr>
          <a:xfrm>
            <a:off x="2229454" y="3597348"/>
            <a:ext cx="635000" cy="635001"/>
          </a:xfrm>
          <a:prstGeom prst="rect">
            <a:avLst/>
          </a:prstGeom>
          <a:ln w="12700">
            <a:miter lim="400000"/>
          </a:ln>
        </p:spPr>
      </p:pic>
      <p:pic>
        <p:nvPicPr>
          <p:cNvPr id="33" name="pasted-image.pdf"/>
          <p:cNvPicPr/>
          <p:nvPr/>
        </p:nvPicPr>
        <p:blipFill>
          <a:blip r:embed="rId7">
            <a:extLst/>
          </a:blip>
          <a:stretch>
            <a:fillRect/>
          </a:stretch>
        </p:blipFill>
        <p:spPr>
          <a:xfrm>
            <a:off x="11112890" y="40835"/>
            <a:ext cx="1577163" cy="1117753"/>
          </a:xfrm>
          <a:prstGeom prst="rect">
            <a:avLst/>
          </a:prstGeom>
          <a:ln w="12700">
            <a:miter lim="400000"/>
          </a:ln>
        </p:spPr>
      </p:pic>
      <p:sp>
        <p:nvSpPr>
          <p:cNvPr id="37" name="Rechthoek 36"/>
          <p:cNvSpPr/>
          <p:nvPr/>
        </p:nvSpPr>
        <p:spPr>
          <a:xfrm>
            <a:off x="2641600" y="4037416"/>
            <a:ext cx="749874" cy="667259"/>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sp>
        <p:nvSpPr>
          <p:cNvPr id="38" name="Rechthoek 37"/>
          <p:cNvSpPr/>
          <p:nvPr/>
        </p:nvSpPr>
        <p:spPr>
          <a:xfrm>
            <a:off x="2687550" y="6054859"/>
            <a:ext cx="703924" cy="738664"/>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sp>
        <p:nvSpPr>
          <p:cNvPr id="39" name="Shape 47"/>
          <p:cNvSpPr/>
          <p:nvPr/>
        </p:nvSpPr>
        <p:spPr>
          <a:xfrm>
            <a:off x="2687550" y="1335451"/>
            <a:ext cx="9189397" cy="178510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smtClean="0">
                <a:solidFill>
                  <a:srgbClr val="004F50"/>
                </a:solidFill>
              </a:rPr>
              <a:t>Marieke  gaat de actie vaststellen die mevrouw van Amersfoort ondersteunen bij haar geestelijke gezondheid. </a:t>
            </a:r>
          </a:p>
          <a:p>
            <a:pPr>
              <a:defRPr sz="1800">
                <a:solidFill>
                  <a:srgbClr val="000000"/>
                </a:solidFill>
              </a:defRPr>
            </a:pPr>
            <a:endParaRPr lang="nl-NL" dirty="0"/>
          </a:p>
          <a:p>
            <a:pPr>
              <a:defRPr sz="1800">
                <a:solidFill>
                  <a:srgbClr val="000000"/>
                </a:solidFill>
              </a:defRPr>
            </a:pPr>
            <a:r>
              <a:rPr lang="nl-NL" sz="1600" dirty="0" smtClean="0">
                <a:solidFill>
                  <a:srgbClr val="004F50"/>
                </a:solidFill>
              </a:rPr>
              <a:t>Welke actie of acties vind jij passend om de geestelijke gezondheid van mevrouw van Amersfoort te bevorderen of in stand te houden?  </a:t>
            </a:r>
          </a:p>
          <a:p>
            <a:pPr>
              <a:defRPr sz="1800">
                <a:solidFill>
                  <a:srgbClr val="000000"/>
                </a:solidFill>
              </a:defRPr>
            </a:pPr>
            <a:endParaRPr lang="nl-NL" dirty="0"/>
          </a:p>
          <a:p>
            <a:pPr lvl="0">
              <a:defRPr sz="1800">
                <a:solidFill>
                  <a:srgbClr val="000000"/>
                </a:solidFill>
              </a:defRPr>
            </a:pPr>
            <a:r>
              <a:rPr lang="nl-NL" sz="1600" dirty="0" smtClean="0">
                <a:solidFill>
                  <a:srgbClr val="004F50"/>
                </a:solidFill>
              </a:rPr>
              <a:t>MAAK JE KEUZE: </a:t>
            </a:r>
          </a:p>
        </p:txBody>
      </p:sp>
      <p:sp>
        <p:nvSpPr>
          <p:cNvPr id="31"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Volgende</a:t>
            </a:r>
            <a:endParaRPr dirty="0"/>
          </a:p>
        </p:txBody>
      </p:sp>
      <p:pic>
        <p:nvPicPr>
          <p:cNvPr id="24" name="Picture 2" descr="G:\Mijn afbeeldingen\FINAL cirkel stappen\Dia4.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31705"/>
          <a:stretch/>
        </p:blipFill>
        <p:spPr bwMode="auto">
          <a:xfrm>
            <a:off x="-50328" y="1276400"/>
            <a:ext cx="1561224" cy="1714500"/>
          </a:xfrm>
          <a:prstGeom prst="rect">
            <a:avLst/>
          </a:prstGeom>
          <a:noFill/>
          <a:extLst>
            <a:ext uri="{909E8E84-426E-40DD-AFC4-6F175D3DCCD1}">
              <a14:hiddenFill xmlns:a14="http://schemas.microsoft.com/office/drawing/2010/main">
                <a:solidFill>
                  <a:srgbClr val="FFFFFF"/>
                </a:solidFill>
              </a14:hiddenFill>
            </a:ext>
          </a:extLst>
        </p:spPr>
      </p:pic>
      <p:sp>
        <p:nvSpPr>
          <p:cNvPr id="23" name="Rechthoek 22"/>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4 (van 5)</a:t>
            </a:r>
            <a:endParaRPr lang="nl-NL" sz="2900" dirty="0">
              <a:solidFill>
                <a:srgbClr val="004F50"/>
              </a:solidFill>
            </a:endParaRPr>
          </a:p>
        </p:txBody>
      </p:sp>
      <p:sp>
        <p:nvSpPr>
          <p:cNvPr id="28"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1718118300"/>
      </p:ext>
    </p:extLst>
  </p:cSld>
  <p:clrMapOvr>
    <a:masterClrMapping/>
  </p:clrMapOvr>
  <p:transition spd="med"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sp>
        <p:nvSpPr>
          <p:cNvPr id="46" name="Shape 46"/>
          <p:cNvSpPr/>
          <p:nvPr/>
        </p:nvSpPr>
        <p:spPr>
          <a:xfrm>
            <a:off x="2642482" y="1421216"/>
            <a:ext cx="9318497" cy="17543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Deze casus gaat over mevrouw van Amersfoort. Aan de hand van het verhaal van mevrouw van Amersfoort oefen je met het werken binnen het psychosociaal domein in het Omaha System. </a:t>
            </a:r>
          </a:p>
          <a:p>
            <a:pPr lvl="0">
              <a:defRPr sz="1800">
                <a:solidFill>
                  <a:srgbClr val="000000"/>
                </a:solidFill>
              </a:defRPr>
            </a:pPr>
            <a:r>
              <a:rPr lang="nl-NL" sz="1600" dirty="0" smtClean="0">
                <a:solidFill>
                  <a:srgbClr val="004F50"/>
                </a:solidFill>
              </a:rPr>
              <a:t>Je doorloopt in elke casus een aantal onderdelen van het zorgproces. In deze casus zijn dat </a:t>
            </a:r>
            <a:r>
              <a:rPr lang="nl-NL" sz="1600" i="1" dirty="0" smtClean="0">
                <a:solidFill>
                  <a:srgbClr val="004F50"/>
                </a:solidFill>
              </a:rPr>
              <a:t>Verzamel en onderzoek gegevens</a:t>
            </a:r>
            <a:r>
              <a:rPr lang="nl-NL" sz="1600" dirty="0" smtClean="0">
                <a:solidFill>
                  <a:srgbClr val="004F50"/>
                </a:solidFill>
              </a:rPr>
              <a:t> tot en met </a:t>
            </a:r>
            <a:r>
              <a:rPr lang="nl-NL" sz="1600" i="1" dirty="0" smtClean="0">
                <a:solidFill>
                  <a:srgbClr val="004F50"/>
                </a:solidFill>
              </a:rPr>
              <a:t>Plan en voer actie uit. </a:t>
            </a:r>
            <a:r>
              <a:rPr lang="nl-NL" sz="1600" dirty="0" smtClean="0">
                <a:solidFill>
                  <a:srgbClr val="004F50"/>
                </a:solidFill>
              </a:rPr>
              <a:t>In het cirkel-icoontje links zie je steeds waar je in het zorgproces bent. </a:t>
            </a:r>
          </a:p>
          <a:p>
            <a:pPr lvl="0">
              <a:defRPr sz="1800">
                <a:solidFill>
                  <a:srgbClr val="000000"/>
                </a:solidFill>
              </a:defRPr>
            </a:pPr>
            <a:endParaRPr lang="nl-NL" dirty="0"/>
          </a:p>
          <a:p>
            <a:pPr lvl="0">
              <a:defRPr sz="1800">
                <a:solidFill>
                  <a:srgbClr val="000000"/>
                </a:solidFill>
              </a:defRPr>
            </a:pPr>
            <a:r>
              <a:rPr lang="nl-NL" sz="1600" dirty="0" smtClean="0">
                <a:solidFill>
                  <a:srgbClr val="004F50"/>
                </a:solidFill>
              </a:rPr>
              <a:t>Bekijk voor meer uitleg over het Omaha System de animatie op de website.  </a:t>
            </a:r>
          </a:p>
        </p:txBody>
      </p:sp>
      <p:sp>
        <p:nvSpPr>
          <p:cNvPr id="49" name="Shape 49"/>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2900" dirty="0" smtClean="0">
                <a:solidFill>
                  <a:srgbClr val="004F50"/>
                </a:solidFill>
              </a:rPr>
              <a:t> </a:t>
            </a:r>
            <a:endParaRPr sz="2900" dirty="0">
              <a:solidFill>
                <a:srgbClr val="004F50"/>
              </a:solidFill>
            </a:endParaRPr>
          </a:p>
        </p:txBody>
      </p:sp>
      <p:sp>
        <p:nvSpPr>
          <p:cNvPr id="54" name="Shape 54"/>
          <p:cNvSpPr/>
          <p:nvPr/>
        </p:nvSpPr>
        <p:spPr>
          <a:xfrm>
            <a:off x="2687550" y="5080998"/>
            <a:ext cx="703923" cy="5701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3100" dirty="0">
              <a:solidFill>
                <a:srgbClr val="FFFFFF"/>
              </a:solidFill>
            </a:endParaRPr>
          </a:p>
        </p:txBody>
      </p:sp>
      <p:sp>
        <p:nvSpPr>
          <p:cNvPr id="62" name="Shape 62"/>
          <p:cNvSpPr/>
          <p:nvPr/>
        </p:nvSpPr>
        <p:spPr>
          <a:xfrm>
            <a:off x="97278" y="4200068"/>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pic>
        <p:nvPicPr>
          <p:cNvPr id="63" name="pasted-image.pdf"/>
          <p:cNvPicPr/>
          <p:nvPr/>
        </p:nvPicPr>
        <p:blipFill>
          <a:blip r:embed="rId4">
            <a:extLst/>
          </a:blip>
          <a:stretch>
            <a:fillRect/>
          </a:stretch>
        </p:blipFill>
        <p:spPr>
          <a:xfrm>
            <a:off x="11112890" y="40835"/>
            <a:ext cx="1577163" cy="1117753"/>
          </a:xfrm>
          <a:prstGeom prst="rect">
            <a:avLst/>
          </a:prstGeom>
          <a:ln w="12700">
            <a:miter lim="400000"/>
          </a:ln>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46083" y="4108771"/>
            <a:ext cx="3352800" cy="456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5295" y="3360669"/>
            <a:ext cx="1841500" cy="541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7"/>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Volgende</a:t>
            </a:r>
            <a:endParaRPr dirty="0">
              <a:latin typeface="Avenir Next Condensed"/>
            </a:endParaRPr>
          </a:p>
        </p:txBody>
      </p:sp>
      <p:sp>
        <p:nvSpPr>
          <p:cNvPr id="14" name="Rechthoek 13"/>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a:solidFill>
                  <a:srgbClr val="004F50"/>
                </a:solidFill>
              </a:rPr>
              <a:t>Welkom bij de casus psychosociaal domein </a:t>
            </a:r>
          </a:p>
        </p:txBody>
      </p:sp>
      <p:pic>
        <p:nvPicPr>
          <p:cNvPr id="18" name="Picture 2"/>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804" b="100000" l="0" r="100000"/>
                    </a14:imgEffect>
                  </a14:imgLayer>
                </a14:imgProps>
              </a:ext>
              <a:ext uri="{28A0092B-C50C-407E-A947-70E740481C1C}">
                <a14:useLocalDpi xmlns:a14="http://schemas.microsoft.com/office/drawing/2010/main" val="0"/>
              </a:ext>
            </a:extLst>
          </a:blip>
          <a:srcRect/>
          <a:stretch>
            <a:fillRect/>
          </a:stretch>
        </p:blipFill>
        <p:spPr bwMode="auto">
          <a:xfrm>
            <a:off x="4270139" y="3973682"/>
            <a:ext cx="4464521" cy="4700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descr="G:\Mijn afbeeldingen\FINAL cirkel stappen\Dia1.GIF"/>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2626" r="32910" b="28120"/>
          <a:stretch/>
        </p:blipFill>
        <p:spPr bwMode="auto">
          <a:xfrm>
            <a:off x="9698" y="1290092"/>
            <a:ext cx="1473648" cy="1232391"/>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5"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7"/>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3115439500"/>
      </p:ext>
    </p:extLst>
  </p:cSld>
  <p:clrMapOvr>
    <a:masterClrMapping/>
  </p:clrMapOvr>
  <p:transition spd="med"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a:defRPr sz="2400"/>
            </a:pPr>
            <a:endParaRPr sz="2400" dirty="0"/>
          </a:p>
        </p:txBody>
      </p:sp>
      <p:sp>
        <p:nvSpPr>
          <p:cNvPr id="47" name="Shape 47"/>
          <p:cNvSpPr/>
          <p:nvPr/>
        </p:nvSpPr>
        <p:spPr>
          <a:xfrm>
            <a:off x="2642482" y="291346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sz="1800" dirty="0">
              <a:solidFill>
                <a:srgbClr val="000000"/>
              </a:solidFill>
            </a:endParaRPr>
          </a:p>
        </p:txBody>
      </p:sp>
      <p:sp>
        <p:nvSpPr>
          <p:cNvPr id="48" name="Shape 48"/>
          <p:cNvSpPr/>
          <p:nvPr/>
        </p:nvSpPr>
        <p:spPr>
          <a:xfrm>
            <a:off x="97278" y="3069260"/>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sz="1800" dirty="0">
              <a:solidFill>
                <a:srgbClr val="000000"/>
              </a:solidFill>
            </a:endParaRPr>
          </a:p>
        </p:txBody>
      </p:sp>
      <p:sp>
        <p:nvSpPr>
          <p:cNvPr id="54" name="Shape 54"/>
          <p:cNvSpPr/>
          <p:nvPr/>
        </p:nvSpPr>
        <p:spPr>
          <a:xfrm>
            <a:off x="2687550" y="5080998"/>
            <a:ext cx="703923" cy="5701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sz="1800" dirty="0">
              <a:solidFill>
                <a:srgbClr val="000000"/>
              </a:solidFill>
            </a:endParaRPr>
          </a:p>
        </p:txBody>
      </p:sp>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2278" y="4731120"/>
            <a:ext cx="2916008" cy="3970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oelichting met afgeronde rechthoek 1"/>
          <p:cNvSpPr/>
          <p:nvPr/>
        </p:nvSpPr>
        <p:spPr>
          <a:xfrm flipH="1">
            <a:off x="8230592" y="3904041"/>
            <a:ext cx="2656175" cy="930751"/>
          </a:xfrm>
          <a:prstGeom prst="wedgeRoundRectCallout">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rtl="0" latinLnBrk="1" hangingPunct="0">
              <a:spcBef>
                <a:spcPts val="1800"/>
              </a:spcBef>
              <a:spcAft>
                <a:spcPts val="1800"/>
              </a:spcAft>
            </a:pPr>
            <a:r>
              <a:rPr lang="nl-NL" sz="1600" dirty="0" smtClean="0">
                <a:solidFill>
                  <a:srgbClr val="004F50"/>
                </a:solidFill>
                <a:latin typeface="Calibri"/>
              </a:rPr>
              <a:t>Fijn, zuster. </a:t>
            </a:r>
            <a:endParaRPr lang="nl-NL" sz="1600" dirty="0">
              <a:solidFill>
                <a:srgbClr val="004F50"/>
              </a:solidFill>
              <a:latin typeface="Calibri"/>
            </a:endParaRPr>
          </a:p>
        </p:txBody>
      </p:sp>
      <p:sp>
        <p:nvSpPr>
          <p:cNvPr id="4" name="Toelichting met afgeronde rechthoek 3"/>
          <p:cNvSpPr/>
          <p:nvPr/>
        </p:nvSpPr>
        <p:spPr>
          <a:xfrm flipH="1">
            <a:off x="1468216" y="2222111"/>
            <a:ext cx="4839256" cy="4063524"/>
          </a:xfrm>
          <a:prstGeom prst="wedgeRoundRectCallout">
            <a:avLst>
              <a:gd name="adj1" fmla="val -57301"/>
              <a:gd name="adj2" fmla="val -22588"/>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Ik ga samen met u kijken hoe u kunt omgaan met de gevolgen van Alzheimer. </a:t>
            </a:r>
          </a:p>
          <a:p>
            <a:pPr algn="l">
              <a:spcBef>
                <a:spcPts val="2400"/>
              </a:spcBef>
              <a:spcAft>
                <a:spcPts val="2400"/>
              </a:spcAft>
              <a:defRPr sz="1800">
                <a:solidFill>
                  <a:srgbClr val="000000"/>
                </a:solidFill>
              </a:defRPr>
            </a:pPr>
            <a:r>
              <a:rPr lang="nl-NL" sz="1600" dirty="0" smtClean="0">
                <a:solidFill>
                  <a:srgbClr val="004F50"/>
                </a:solidFill>
                <a:latin typeface="Calibri"/>
              </a:rPr>
              <a:t>Ook zorgen we dat u op een geschikt tijdstip smakelijk de maaltijd eet. </a:t>
            </a:r>
          </a:p>
          <a:p>
            <a:pPr algn="l">
              <a:spcBef>
                <a:spcPts val="2400"/>
              </a:spcBef>
              <a:spcAft>
                <a:spcPts val="2400"/>
              </a:spcAft>
              <a:defRPr sz="1800">
                <a:solidFill>
                  <a:srgbClr val="000000"/>
                </a:solidFill>
              </a:defRPr>
            </a:pPr>
            <a:r>
              <a:rPr lang="nl-NL" sz="1600" dirty="0" smtClean="0">
                <a:solidFill>
                  <a:srgbClr val="004F50"/>
                </a:solidFill>
                <a:latin typeface="Calibri"/>
              </a:rPr>
              <a:t>U dochters maken zich zorgen over uw persoonlijke hygiëne. Ik wil graag een keer met u kijken hoe het gaat en u daar mogelijk bij helpen.</a:t>
            </a:r>
            <a:endParaRPr lang="nl-NL" sz="1600" dirty="0">
              <a:solidFill>
                <a:srgbClr val="004F50"/>
              </a:solidFill>
              <a:latin typeface="Calibri"/>
            </a:endParaRPr>
          </a:p>
        </p:txBody>
      </p:sp>
      <p:pic>
        <p:nvPicPr>
          <p:cNvPr id="22" name="pasted-image.pdf"/>
          <p:cNvPicPr/>
          <p:nvPr/>
        </p:nvPicPr>
        <p:blipFill>
          <a:blip r:embed="rId5">
            <a:extLst/>
          </a:blip>
          <a:stretch>
            <a:fillRect/>
          </a:stretch>
        </p:blipFill>
        <p:spPr>
          <a:xfrm>
            <a:off x="11112890" y="40835"/>
            <a:ext cx="1577163" cy="1117753"/>
          </a:xfrm>
          <a:prstGeom prst="rect">
            <a:avLst/>
          </a:prstGeom>
          <a:ln w="12700">
            <a:miter lim="400000"/>
          </a:ln>
        </p:spPr>
      </p:pic>
      <p:pic>
        <p:nvPicPr>
          <p:cNvPr id="18" name="pasted-image.pdf"/>
          <p:cNvPicPr/>
          <p:nvPr/>
        </p:nvPicPr>
        <p:blipFill>
          <a:blip r:embed="rId6">
            <a:extLst/>
          </a:blip>
          <a:stretch>
            <a:fillRect/>
          </a:stretch>
        </p:blipFill>
        <p:spPr>
          <a:xfrm>
            <a:off x="6496825" y="3240894"/>
            <a:ext cx="1505815" cy="5461077"/>
          </a:xfrm>
          <a:prstGeom prst="rect">
            <a:avLst/>
          </a:prstGeom>
          <a:ln w="12700">
            <a:miter lim="400000"/>
          </a:ln>
        </p:spPr>
      </p:pic>
      <p:sp>
        <p:nvSpPr>
          <p:cNvPr id="15"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7"/>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Volgende</a:t>
            </a:r>
            <a:endParaRPr dirty="0"/>
          </a:p>
        </p:txBody>
      </p:sp>
      <p:pic>
        <p:nvPicPr>
          <p:cNvPr id="17" name="Picture 2" descr="G:\Mijn afbeeldingen\FINAL cirkel stappen\Dia4.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 r="33573"/>
          <a:stretch/>
        </p:blipFill>
        <p:spPr bwMode="auto">
          <a:xfrm>
            <a:off x="-50328" y="1276400"/>
            <a:ext cx="1518544" cy="1714500"/>
          </a:xfrm>
          <a:prstGeom prst="rect">
            <a:avLst/>
          </a:prstGeom>
          <a:noFill/>
          <a:extLst>
            <a:ext uri="{909E8E84-426E-40DD-AFC4-6F175D3DCCD1}">
              <a14:hiddenFill xmlns:a14="http://schemas.microsoft.com/office/drawing/2010/main">
                <a:solidFill>
                  <a:srgbClr val="FFFFFF"/>
                </a:solidFill>
              </a14:hiddenFill>
            </a:ext>
          </a:extLst>
        </p:spPr>
      </p:pic>
      <p:sp>
        <p:nvSpPr>
          <p:cNvPr id="14" name="Rechthoek 13"/>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Actievlakken</a:t>
            </a:r>
            <a:endParaRPr lang="nl-NL" sz="2900" dirty="0">
              <a:solidFill>
                <a:srgbClr val="004F50"/>
              </a:solidFill>
            </a:endParaRPr>
          </a:p>
        </p:txBody>
      </p:sp>
      <p:sp>
        <p:nvSpPr>
          <p:cNvPr id="16"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7"/>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4166368160"/>
      </p:ext>
    </p:extLst>
  </p:cSld>
  <p:clrMapOvr>
    <a:masterClrMapping/>
  </p:clrMapOvr>
  <p:transition spd="med"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32" name="Shape 32"/>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3200" dirty="0" smtClean="0">
                <a:solidFill>
                  <a:srgbClr val="004F50"/>
                </a:solidFill>
              </a:rPr>
              <a:t> </a:t>
            </a:r>
            <a:r>
              <a:rPr lang="nl-NL" sz="2400" dirty="0" smtClean="0">
                <a:solidFill>
                  <a:srgbClr val="004F50"/>
                </a:solidFill>
              </a:rPr>
              <a:t> </a:t>
            </a:r>
            <a:endParaRPr sz="2400" dirty="0">
              <a:solidFill>
                <a:srgbClr val="004F50"/>
              </a:solidFill>
            </a:endParaRPr>
          </a:p>
        </p:txBody>
      </p:sp>
      <p:pic>
        <p:nvPicPr>
          <p:cNvPr id="33"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34" name="Shape 34"/>
          <p:cNvSpPr/>
          <p:nvPr/>
        </p:nvSpPr>
        <p:spPr>
          <a:xfrm>
            <a:off x="2642482" y="1421216"/>
            <a:ext cx="9318497" cy="144655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lang="nl-NL" sz="6000" dirty="0" smtClean="0"/>
          </a:p>
          <a:p>
            <a:pPr lvl="0">
              <a:defRPr sz="1800">
                <a:solidFill>
                  <a:srgbClr val="000000"/>
                </a:solidFill>
              </a:defRPr>
            </a:pPr>
            <a:endParaRPr lang="nl-NL" dirty="0"/>
          </a:p>
          <a:p>
            <a:pPr lvl="0">
              <a:defRPr sz="1800">
                <a:solidFill>
                  <a:srgbClr val="000000"/>
                </a:solidFill>
              </a:defRPr>
            </a:pPr>
            <a:endParaRPr sz="1600" dirty="0">
              <a:solidFill>
                <a:srgbClr val="004F50"/>
              </a:solidFill>
            </a:endParaRPr>
          </a:p>
        </p:txBody>
      </p:sp>
      <p:sp>
        <p:nvSpPr>
          <p:cNvPr id="37" name="Shape 37"/>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sp>
        <p:nvSpPr>
          <p:cNvPr id="19" name="Shape 92"/>
          <p:cNvSpPr/>
          <p:nvPr/>
        </p:nvSpPr>
        <p:spPr>
          <a:xfrm>
            <a:off x="2641600" y="1294485"/>
            <a:ext cx="9318497" cy="1508105"/>
          </a:xfrm>
          <a:prstGeom prst="rect">
            <a:avLst/>
          </a:prstGeom>
          <a:ln w="12700">
            <a:noFill/>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Marieke heeft de soorten acties vastgesteld, namelijk </a:t>
            </a:r>
          </a:p>
          <a:p>
            <a:pPr marL="285750" lvl="0" indent="-285750">
              <a:buFont typeface="Arial" panose="020B0604020202020204" pitchFamily="34" charset="0"/>
              <a:buChar char="•"/>
              <a:defRPr sz="1800">
                <a:solidFill>
                  <a:srgbClr val="000000"/>
                </a:solidFill>
              </a:defRPr>
            </a:pPr>
            <a:r>
              <a:rPr lang="nl-NL" sz="1600" dirty="0" smtClean="0">
                <a:solidFill>
                  <a:srgbClr val="004F50"/>
                </a:solidFill>
              </a:rPr>
              <a:t>Adviseren, Instrueren, Begeleiden en </a:t>
            </a:r>
          </a:p>
          <a:p>
            <a:pPr marL="285750" lvl="0" indent="-285750">
              <a:buFont typeface="Arial" panose="020B0604020202020204" pitchFamily="34" charset="0"/>
              <a:buChar char="•"/>
              <a:defRPr sz="1800">
                <a:solidFill>
                  <a:srgbClr val="000000"/>
                </a:solidFill>
              </a:defRPr>
            </a:pPr>
            <a:r>
              <a:rPr lang="nl-NL" sz="1600" dirty="0" smtClean="0">
                <a:solidFill>
                  <a:srgbClr val="004F50"/>
                </a:solidFill>
              </a:rPr>
              <a:t>Monitoren en Bewaken. </a:t>
            </a:r>
          </a:p>
          <a:p>
            <a:pPr lvl="0">
              <a:defRPr sz="1800">
                <a:solidFill>
                  <a:srgbClr val="000000"/>
                </a:solidFill>
              </a:defRPr>
            </a:pPr>
            <a:r>
              <a:rPr lang="nl-NL" sz="1600" dirty="0" smtClean="0">
                <a:solidFill>
                  <a:srgbClr val="004F50"/>
                </a:solidFill>
              </a:rPr>
              <a:t>Nu bepaalt Marieke de actievlakken om de ondersteuning voor mevrouw te specificeren op basis van haar expertise. Zoek in de tabel de meest passende actievlakken bij de soort acties en beantwoord  daarover de vraag op de volgende pagina.  </a:t>
            </a:r>
            <a:endParaRPr sz="1600" dirty="0">
              <a:solidFill>
                <a:srgbClr val="004F50"/>
              </a:solidFill>
            </a:endParaRPr>
          </a:p>
        </p:txBody>
      </p:sp>
      <p:graphicFrame>
        <p:nvGraphicFramePr>
          <p:cNvPr id="4" name="Tabel 3"/>
          <p:cNvGraphicFramePr>
            <a:graphicFrameLocks noGrp="1"/>
          </p:cNvGraphicFramePr>
          <p:nvPr>
            <p:extLst>
              <p:ext uri="{D42A27DB-BD31-4B8C-83A1-F6EECF244321}">
                <p14:modId xmlns:p14="http://schemas.microsoft.com/office/powerpoint/2010/main" val="45257843"/>
              </p:ext>
            </p:extLst>
          </p:nvPr>
        </p:nvGraphicFramePr>
        <p:xfrm>
          <a:off x="318883" y="2942922"/>
          <a:ext cx="12555300" cy="6053822"/>
        </p:xfrm>
        <a:graphic>
          <a:graphicData uri="http://schemas.openxmlformats.org/drawingml/2006/table">
            <a:tbl>
              <a:tblPr firstRow="1" bandRow="1">
                <a:tableStyleId>{2D5ABB26-0587-4C30-8999-92F81FD0307C}</a:tableStyleId>
              </a:tblPr>
              <a:tblGrid>
                <a:gridCol w="3138825">
                  <a:extLst>
                    <a:ext uri="{9D8B030D-6E8A-4147-A177-3AD203B41FA5}">
                      <a16:colId xmlns:a16="http://schemas.microsoft.com/office/drawing/2014/main" val="20000"/>
                    </a:ext>
                  </a:extLst>
                </a:gridCol>
                <a:gridCol w="3138825">
                  <a:extLst>
                    <a:ext uri="{9D8B030D-6E8A-4147-A177-3AD203B41FA5}">
                      <a16:colId xmlns:a16="http://schemas.microsoft.com/office/drawing/2014/main" val="20001"/>
                    </a:ext>
                  </a:extLst>
                </a:gridCol>
                <a:gridCol w="3138825">
                  <a:extLst>
                    <a:ext uri="{9D8B030D-6E8A-4147-A177-3AD203B41FA5}">
                      <a16:colId xmlns:a16="http://schemas.microsoft.com/office/drawing/2014/main" val="20002"/>
                    </a:ext>
                  </a:extLst>
                </a:gridCol>
                <a:gridCol w="3138825">
                  <a:extLst>
                    <a:ext uri="{9D8B030D-6E8A-4147-A177-3AD203B41FA5}">
                      <a16:colId xmlns:a16="http://schemas.microsoft.com/office/drawing/2014/main" val="20003"/>
                    </a:ext>
                  </a:extLst>
                </a:gridCol>
              </a:tblGrid>
              <a:tr h="354062">
                <a:tc gridSpan="4">
                  <a:txBody>
                    <a:bodyPr/>
                    <a:lstStyle/>
                    <a:p>
                      <a:r>
                        <a:rPr lang="nl-NL" sz="1600" dirty="0" smtClean="0">
                          <a:solidFill>
                            <a:srgbClr val="004F50"/>
                          </a:solidFill>
                        </a:rPr>
                        <a:t>Actievlak (gecodeerd)</a:t>
                      </a:r>
                      <a:endParaRPr lang="nl-NL" sz="1600" b="1" dirty="0">
                        <a:solidFill>
                          <a:srgbClr val="004F50"/>
                        </a:solidFill>
                        <a:latin typeface="Avenir Next Condensed"/>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nl-NL" dirty="0"/>
                    </a:p>
                  </a:txBody>
                  <a:tcPr/>
                </a:tc>
                <a:tc hMerge="1">
                  <a:txBody>
                    <a:bodyPr/>
                    <a:lstStyle/>
                    <a:p>
                      <a:endParaRPr lang="nl-NL" dirty="0"/>
                    </a:p>
                  </a:txBody>
                  <a:tcPr/>
                </a:tc>
                <a:tc hMerge="1">
                  <a:txBody>
                    <a:bodyPr/>
                    <a:lstStyle/>
                    <a:p>
                      <a:endParaRPr lang="nl-NL" dirty="0"/>
                    </a:p>
                  </a:txBody>
                  <a:tcPr/>
                </a:tc>
                <a:extLst>
                  <a:ext uri="{0D108BD9-81ED-4DB2-BD59-A6C34878D82A}">
                    <a16:rowId xmlns:a16="http://schemas.microsoft.com/office/drawing/2014/main" val="10000"/>
                  </a:ext>
                </a:extLst>
              </a:tr>
              <a:tr h="5610013">
                <a:tc>
                  <a:txBody>
                    <a:bodyPr/>
                    <a:lstStyle/>
                    <a:p>
                      <a:pPr algn="l"/>
                      <a:r>
                        <a:rPr lang="nl-NL" sz="1600" dirty="0" smtClean="0">
                          <a:solidFill>
                            <a:srgbClr val="004F50"/>
                          </a:solidFill>
                        </a:rPr>
                        <a:t>Ademhalingstherapie</a:t>
                      </a:r>
                    </a:p>
                    <a:p>
                      <a:pPr algn="l"/>
                      <a:r>
                        <a:rPr lang="nl-NL" sz="1600" dirty="0" smtClean="0">
                          <a:solidFill>
                            <a:srgbClr val="004F50"/>
                          </a:solidFill>
                        </a:rPr>
                        <a:t>Anatomie/fysiologie</a:t>
                      </a:r>
                    </a:p>
                    <a:p>
                      <a:pPr algn="l"/>
                      <a:r>
                        <a:rPr lang="nl-NL" sz="1600" dirty="0" smtClean="0">
                          <a:solidFill>
                            <a:srgbClr val="004F50"/>
                          </a:solidFill>
                        </a:rPr>
                        <a:t>Andere voorzieningen in de buurt/gemeenschap</a:t>
                      </a:r>
                    </a:p>
                    <a:p>
                      <a:pPr algn="l"/>
                      <a:r>
                        <a:rPr lang="nl-NL" sz="1600" dirty="0" smtClean="0">
                          <a:solidFill>
                            <a:srgbClr val="004F50"/>
                          </a:solidFill>
                        </a:rPr>
                        <a:t>Bezigheidstherapie</a:t>
                      </a:r>
                    </a:p>
                    <a:p>
                      <a:pPr algn="l"/>
                      <a:r>
                        <a:rPr lang="nl-NL" sz="1600" dirty="0" smtClean="0">
                          <a:solidFill>
                            <a:srgbClr val="004F50"/>
                          </a:solidFill>
                        </a:rPr>
                        <a:t>Blaaszorg</a:t>
                      </a:r>
                    </a:p>
                    <a:p>
                      <a:pPr algn="l"/>
                      <a:r>
                        <a:rPr lang="nl-NL" sz="1600" dirty="0" smtClean="0">
                          <a:solidFill>
                            <a:srgbClr val="004F50"/>
                          </a:solidFill>
                        </a:rPr>
                        <a:t>Communicatie</a:t>
                      </a:r>
                    </a:p>
                    <a:p>
                      <a:pPr algn="l"/>
                      <a:r>
                        <a:rPr lang="nl-NL" sz="1600" dirty="0" smtClean="0">
                          <a:solidFill>
                            <a:srgbClr val="004F50"/>
                          </a:solidFill>
                        </a:rPr>
                        <a:t>Continuïteit van zorg</a:t>
                      </a:r>
                    </a:p>
                    <a:p>
                      <a:pPr algn="l"/>
                      <a:r>
                        <a:rPr lang="nl-NL" sz="1600" dirty="0" smtClean="0">
                          <a:solidFill>
                            <a:srgbClr val="004F50"/>
                          </a:solidFill>
                        </a:rPr>
                        <a:t>Copingsvaardigheden</a:t>
                      </a:r>
                    </a:p>
                    <a:p>
                      <a:pPr algn="l"/>
                      <a:r>
                        <a:rPr lang="nl-NL" sz="1600" dirty="0" smtClean="0">
                          <a:solidFill>
                            <a:srgbClr val="004F50"/>
                          </a:solidFill>
                        </a:rPr>
                        <a:t>Darmzorg</a:t>
                      </a:r>
                    </a:p>
                    <a:p>
                      <a:pPr algn="l"/>
                      <a:r>
                        <a:rPr lang="nl-NL" sz="1600" dirty="0" smtClean="0">
                          <a:solidFill>
                            <a:srgbClr val="004F50"/>
                          </a:solidFill>
                        </a:rPr>
                        <a:t>Discipline</a:t>
                      </a:r>
                    </a:p>
                    <a:p>
                      <a:pPr algn="l"/>
                      <a:r>
                        <a:rPr lang="nl-NL" sz="1600" dirty="0" smtClean="0">
                          <a:solidFill>
                            <a:srgbClr val="004F50"/>
                          </a:solidFill>
                        </a:rPr>
                        <a:t>Erfelijkheid</a:t>
                      </a:r>
                    </a:p>
                    <a:p>
                      <a:pPr algn="l"/>
                      <a:r>
                        <a:rPr lang="nl-NL" sz="1600" dirty="0" smtClean="0">
                          <a:solidFill>
                            <a:srgbClr val="004F50"/>
                          </a:solidFill>
                        </a:rPr>
                        <a:t>Financiën</a:t>
                      </a:r>
                    </a:p>
                    <a:p>
                      <a:pPr algn="l"/>
                      <a:r>
                        <a:rPr lang="nl-NL" sz="1600" dirty="0" smtClean="0">
                          <a:solidFill>
                            <a:srgbClr val="004F50"/>
                          </a:solidFill>
                        </a:rPr>
                        <a:t>Gedragsverandering</a:t>
                      </a:r>
                    </a:p>
                    <a:p>
                      <a:pPr algn="l"/>
                      <a:r>
                        <a:rPr lang="nl-NL" sz="1600" dirty="0" smtClean="0">
                          <a:solidFill>
                            <a:srgbClr val="004F50"/>
                          </a:solidFill>
                        </a:rPr>
                        <a:t>Geestelijke zorg</a:t>
                      </a:r>
                    </a:p>
                    <a:p>
                      <a:pPr algn="l"/>
                      <a:r>
                        <a:rPr lang="nl-NL" sz="1600" dirty="0" smtClean="0">
                          <a:solidFill>
                            <a:srgbClr val="004F50"/>
                          </a:solidFill>
                        </a:rPr>
                        <a:t>Gezinsplanning</a:t>
                      </a:r>
                    </a:p>
                    <a:p>
                      <a:pPr algn="l"/>
                      <a:r>
                        <a:rPr lang="nl-NL" sz="1600" dirty="0" smtClean="0">
                          <a:solidFill>
                            <a:srgbClr val="004F50"/>
                          </a:solidFill>
                        </a:rPr>
                        <a:t>Gipszorg</a:t>
                      </a:r>
                    </a:p>
                    <a:p>
                      <a:pPr algn="l"/>
                      <a:r>
                        <a:rPr lang="nl-NL" sz="1600" dirty="0" smtClean="0">
                          <a:solidFill>
                            <a:srgbClr val="004F50"/>
                          </a:solidFill>
                        </a:rPr>
                        <a:t>Hartzorg</a:t>
                      </a:r>
                    </a:p>
                    <a:p>
                      <a:pPr algn="l"/>
                      <a:r>
                        <a:rPr lang="nl-NL" sz="1600" dirty="0" smtClean="0">
                          <a:solidFill>
                            <a:srgbClr val="004F50"/>
                          </a:solidFill>
                        </a:rPr>
                        <a:t>Hechting</a:t>
                      </a:r>
                    </a:p>
                    <a:p>
                      <a:pPr algn="l"/>
                      <a:r>
                        <a:rPr lang="nl-NL" sz="1600" dirty="0" smtClean="0">
                          <a:solidFill>
                            <a:srgbClr val="004F50"/>
                          </a:solidFill>
                        </a:rPr>
                        <a:t>Huidzorg</a:t>
                      </a:r>
                    </a:p>
                    <a:p>
                      <a:pPr algn="l"/>
                      <a:r>
                        <a:rPr lang="nl-NL" sz="1600" dirty="0" smtClean="0">
                          <a:solidFill>
                            <a:srgbClr val="004F50"/>
                          </a:solidFill>
                        </a:rPr>
                        <a:t>Huishouding</a:t>
                      </a:r>
                    </a:p>
                    <a:p>
                      <a:pPr algn="l"/>
                      <a:r>
                        <a:rPr lang="nl-NL" sz="1600" dirty="0" smtClean="0">
                          <a:solidFill>
                            <a:srgbClr val="004F50"/>
                          </a:solidFill>
                        </a:rPr>
                        <a:t>Hulpmiddelen</a:t>
                      </a:r>
                      <a:endParaRPr lang="nl-NL" sz="1600" dirty="0">
                        <a:solidFill>
                          <a:srgbClr val="004F50"/>
                        </a:solidFill>
                        <a:latin typeface="Avenir Next Condensed"/>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nl-NL" sz="1600" dirty="0" smtClean="0">
                          <a:solidFill>
                            <a:srgbClr val="004F50"/>
                          </a:solidFill>
                        </a:rPr>
                        <a:t>In positie brengen ()houding</a:t>
                      </a:r>
                    </a:p>
                    <a:p>
                      <a:pPr algn="l"/>
                      <a:r>
                        <a:rPr lang="nl-NL" sz="1600" dirty="0" smtClean="0">
                          <a:solidFill>
                            <a:srgbClr val="004F50"/>
                          </a:solidFill>
                        </a:rPr>
                        <a:t>Infectiepreventie</a:t>
                      </a:r>
                    </a:p>
                    <a:p>
                      <a:pPr algn="l"/>
                      <a:r>
                        <a:rPr lang="nl-NL" sz="1600" dirty="0" smtClean="0">
                          <a:solidFill>
                            <a:srgbClr val="004F50"/>
                          </a:solidFill>
                        </a:rPr>
                        <a:t>Interactie</a:t>
                      </a:r>
                    </a:p>
                    <a:p>
                      <a:pPr algn="l"/>
                      <a:r>
                        <a:rPr lang="nl-NL" sz="1600" dirty="0" smtClean="0">
                          <a:solidFill>
                            <a:srgbClr val="004F50"/>
                          </a:solidFill>
                        </a:rPr>
                        <a:t>Laboratoriumuitslagen</a:t>
                      </a:r>
                    </a:p>
                    <a:p>
                      <a:pPr algn="l"/>
                      <a:r>
                        <a:rPr lang="nl-NL" sz="1600" dirty="0" smtClean="0">
                          <a:solidFill>
                            <a:srgbClr val="004F50"/>
                          </a:solidFill>
                        </a:rPr>
                        <a:t>Looptraining</a:t>
                      </a:r>
                    </a:p>
                    <a:p>
                      <a:pPr algn="l"/>
                      <a:r>
                        <a:rPr lang="nl-NL" sz="1600" dirty="0" smtClean="0">
                          <a:solidFill>
                            <a:srgbClr val="004F50"/>
                          </a:solidFill>
                        </a:rPr>
                        <a:t>Luchtweg zorg</a:t>
                      </a:r>
                    </a:p>
                    <a:p>
                      <a:pPr algn="l"/>
                      <a:r>
                        <a:rPr lang="nl-NL" sz="1600" dirty="0" smtClean="0">
                          <a:solidFill>
                            <a:srgbClr val="004F50"/>
                          </a:solidFill>
                        </a:rPr>
                        <a:t>Materialen (Verbruiksartikelen)</a:t>
                      </a:r>
                    </a:p>
                    <a:p>
                      <a:pPr algn="l"/>
                      <a:r>
                        <a:rPr lang="nl-NL" sz="1600" dirty="0" smtClean="0">
                          <a:solidFill>
                            <a:srgbClr val="004F50"/>
                          </a:solidFill>
                        </a:rPr>
                        <a:t>Medicatie coördinatie/bestelling</a:t>
                      </a:r>
                    </a:p>
                    <a:p>
                      <a:pPr algn="l"/>
                      <a:r>
                        <a:rPr lang="nl-NL" sz="1600" dirty="0" smtClean="0">
                          <a:solidFill>
                            <a:srgbClr val="004F50"/>
                          </a:solidFill>
                        </a:rPr>
                        <a:t>Medicatie</a:t>
                      </a:r>
                      <a:r>
                        <a:rPr lang="nl-NL" sz="1600" baseline="0" dirty="0" smtClean="0">
                          <a:solidFill>
                            <a:srgbClr val="004F50"/>
                          </a:solidFill>
                        </a:rPr>
                        <a:t> uitzetten</a:t>
                      </a:r>
                    </a:p>
                    <a:p>
                      <a:pPr algn="l"/>
                      <a:r>
                        <a:rPr lang="nl-NL" sz="1600" dirty="0" smtClean="0">
                          <a:solidFill>
                            <a:srgbClr val="004F50"/>
                          </a:solidFill>
                        </a:rPr>
                        <a:t>Medicatie werking en bijwerkingen</a:t>
                      </a:r>
                    </a:p>
                    <a:p>
                      <a:pPr algn="l"/>
                      <a:r>
                        <a:rPr lang="nl-NL" sz="1600" dirty="0" smtClean="0">
                          <a:solidFill>
                            <a:srgbClr val="004F50"/>
                          </a:solidFill>
                        </a:rPr>
                        <a:t>Medicatietoediening</a:t>
                      </a:r>
                    </a:p>
                    <a:p>
                      <a:pPr algn="l"/>
                      <a:r>
                        <a:rPr lang="nl-NL" sz="1600" dirty="0" smtClean="0">
                          <a:solidFill>
                            <a:srgbClr val="004F50"/>
                          </a:solidFill>
                        </a:rPr>
                        <a:t>Mobiliteit/transfer</a:t>
                      </a:r>
                    </a:p>
                    <a:p>
                      <a:pPr algn="l"/>
                      <a:r>
                        <a:rPr lang="nl-NL" sz="1600" dirty="0" smtClean="0">
                          <a:solidFill>
                            <a:srgbClr val="004F50"/>
                          </a:solidFill>
                        </a:rPr>
                        <a:t>Monster verzameling</a:t>
                      </a:r>
                    </a:p>
                    <a:p>
                      <a:pPr algn="l"/>
                      <a:r>
                        <a:rPr lang="nl-NL" sz="1600" dirty="0" smtClean="0">
                          <a:solidFill>
                            <a:srgbClr val="004F50"/>
                          </a:solidFill>
                        </a:rPr>
                        <a:t>Oefening en beweging</a:t>
                      </a:r>
                    </a:p>
                    <a:p>
                      <a:pPr algn="l"/>
                      <a:r>
                        <a:rPr lang="nl-NL" sz="1600" dirty="0" smtClean="0">
                          <a:solidFill>
                            <a:srgbClr val="004F50"/>
                          </a:solidFill>
                        </a:rPr>
                        <a:t>Omgaan met boosheid</a:t>
                      </a:r>
                    </a:p>
                    <a:p>
                      <a:pPr algn="l"/>
                      <a:r>
                        <a:rPr lang="nl-NL" sz="1600" dirty="0" smtClean="0">
                          <a:solidFill>
                            <a:srgbClr val="004F50"/>
                          </a:solidFill>
                        </a:rPr>
                        <a:t>Omgeving</a:t>
                      </a:r>
                    </a:p>
                    <a:p>
                      <a:pPr algn="l"/>
                      <a:r>
                        <a:rPr lang="nl-NL" sz="1600" dirty="0" smtClean="0">
                          <a:solidFill>
                            <a:srgbClr val="004F50"/>
                          </a:solidFill>
                        </a:rPr>
                        <a:t>Ontspanning-/ademhalingstechnieken</a:t>
                      </a:r>
                    </a:p>
                    <a:p>
                      <a:pPr algn="l"/>
                      <a:r>
                        <a:rPr lang="nl-NL" sz="1600" dirty="0" smtClean="0">
                          <a:solidFill>
                            <a:srgbClr val="004F50"/>
                          </a:solidFill>
                        </a:rPr>
                        <a:t>Opleiding</a:t>
                      </a:r>
                    </a:p>
                    <a:p>
                      <a:pPr algn="l"/>
                      <a:r>
                        <a:rPr lang="nl-NL" sz="1600" dirty="0" smtClean="0">
                          <a:solidFill>
                            <a:srgbClr val="004F50"/>
                          </a:solidFill>
                          <a:latin typeface="Avenir Next Condensed"/>
                        </a:rPr>
                        <a:t>Opvang/respijtzorg</a:t>
                      </a:r>
                      <a:endParaRPr lang="nl-NL" sz="1600" dirty="0">
                        <a:solidFill>
                          <a:srgbClr val="004F50"/>
                        </a:solidFill>
                        <a:latin typeface="Avenir Next Condensed"/>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nl-NL" sz="1600" dirty="0">
                          <a:solidFill>
                            <a:srgbClr val="004F50"/>
                          </a:solidFill>
                        </a:rPr>
                        <a:t>Persoonlijke</a:t>
                      </a:r>
                      <a:r>
                        <a:rPr lang="nl-NL" sz="1600" baseline="0" dirty="0">
                          <a:solidFill>
                            <a:srgbClr val="004F50"/>
                          </a:solidFill>
                        </a:rPr>
                        <a:t> hygiëne</a:t>
                      </a:r>
                      <a:endParaRPr lang="nl-NL" sz="1600" baseline="0" dirty="0">
                        <a:solidFill>
                          <a:srgbClr val="004F50"/>
                        </a:solidFill>
                      </a:endParaRPr>
                    </a:p>
                    <a:p>
                      <a:pPr algn="l"/>
                      <a:r>
                        <a:rPr lang="nl-NL" sz="1600" baseline="0" dirty="0">
                          <a:solidFill>
                            <a:srgbClr val="004F50"/>
                          </a:solidFill>
                        </a:rPr>
                        <a:t>Recept (medicatie)</a:t>
                      </a:r>
                    </a:p>
                    <a:p>
                      <a:pPr algn="l"/>
                      <a:r>
                        <a:rPr lang="nl-NL" sz="1600" baseline="0" dirty="0">
                          <a:solidFill>
                            <a:srgbClr val="004F50"/>
                          </a:solidFill>
                        </a:rPr>
                        <a:t>Rust/slaap</a:t>
                      </a:r>
                    </a:p>
                    <a:p>
                      <a:pPr algn="l"/>
                      <a:r>
                        <a:rPr lang="nl-NL" sz="1600" baseline="0" dirty="0">
                          <a:solidFill>
                            <a:srgbClr val="004F50"/>
                          </a:solidFill>
                        </a:rPr>
                        <a:t>Screening</a:t>
                      </a:r>
                    </a:p>
                    <a:p>
                      <a:pPr algn="l"/>
                      <a:r>
                        <a:rPr lang="nl-NL" sz="1600" baseline="0" dirty="0">
                          <a:solidFill>
                            <a:srgbClr val="004F50"/>
                          </a:solidFill>
                        </a:rPr>
                        <a:t>Signalen/symptomen-fysiek</a:t>
                      </a:r>
                    </a:p>
                    <a:p>
                      <a:pPr algn="l"/>
                      <a:r>
                        <a:rPr lang="nl-NL" sz="1600" baseline="0" dirty="0">
                          <a:solidFill>
                            <a:srgbClr val="004F50"/>
                          </a:solidFill>
                          <a:latin typeface="Helvetica Light" charset="0"/>
                        </a:rPr>
                        <a:t>Signalen/symptomen sociaal-emotioneel</a:t>
                      </a:r>
                    </a:p>
                    <a:p>
                      <a:pPr algn="l"/>
                      <a:r>
                        <a:rPr lang="nl-NL" sz="1600" dirty="0">
                          <a:solidFill>
                            <a:srgbClr val="004F50"/>
                          </a:solidFill>
                        </a:rPr>
                        <a:t>Sociaalwerk in buurt/gemeenschap</a:t>
                      </a:r>
                    </a:p>
                    <a:p>
                      <a:pPr algn="l"/>
                      <a:r>
                        <a:rPr lang="nl-NL" sz="1600" dirty="0">
                          <a:solidFill>
                            <a:srgbClr val="004F50"/>
                          </a:solidFill>
                        </a:rPr>
                        <a:t>Steunsysteem</a:t>
                      </a:r>
                    </a:p>
                    <a:p>
                      <a:pPr algn="l"/>
                      <a:r>
                        <a:rPr lang="nl-NL" sz="1600" dirty="0">
                          <a:solidFill>
                            <a:srgbClr val="004F50"/>
                          </a:solidFill>
                        </a:rPr>
                        <a:t>Stimulering/opvoeding</a:t>
                      </a:r>
                    </a:p>
                    <a:p>
                      <a:pPr algn="l"/>
                      <a:r>
                        <a:rPr lang="nl-NL" sz="1600" dirty="0">
                          <a:solidFill>
                            <a:srgbClr val="004F50"/>
                          </a:solidFill>
                        </a:rPr>
                        <a:t>Stomazorg</a:t>
                      </a:r>
                    </a:p>
                    <a:p>
                      <a:pPr algn="l"/>
                      <a:r>
                        <a:rPr lang="nl-NL" sz="1600" dirty="0">
                          <a:solidFill>
                            <a:srgbClr val="004F50"/>
                          </a:solidFill>
                        </a:rPr>
                        <a:t>Stress management</a:t>
                      </a:r>
                    </a:p>
                    <a:p>
                      <a:pPr algn="l"/>
                      <a:r>
                        <a:rPr lang="nl-NL" sz="1600" dirty="0">
                          <a:solidFill>
                            <a:srgbClr val="004F50"/>
                          </a:solidFill>
                        </a:rPr>
                        <a:t>Supportgroep</a:t>
                      </a:r>
                    </a:p>
                    <a:p>
                      <a:pPr algn="l"/>
                      <a:r>
                        <a:rPr lang="nl-NL" sz="1600" dirty="0">
                          <a:solidFill>
                            <a:srgbClr val="004F50"/>
                          </a:solidFill>
                        </a:rPr>
                        <a:t>Tolk/vertaal</a:t>
                      </a:r>
                      <a:r>
                        <a:rPr lang="nl-NL" sz="1600" baseline="0" dirty="0">
                          <a:solidFill>
                            <a:srgbClr val="004F50"/>
                          </a:solidFill>
                        </a:rPr>
                        <a:t> diensten</a:t>
                      </a:r>
                    </a:p>
                    <a:p>
                      <a:pPr algn="l"/>
                      <a:r>
                        <a:rPr lang="nl-NL" sz="1600" baseline="0" dirty="0">
                          <a:solidFill>
                            <a:srgbClr val="004F50"/>
                          </a:solidFill>
                        </a:rPr>
                        <a:t>Veiligheid</a:t>
                      </a:r>
                    </a:p>
                    <a:p>
                      <a:pPr algn="l"/>
                      <a:r>
                        <a:rPr lang="nl-NL" sz="1600" baseline="0" dirty="0">
                          <a:solidFill>
                            <a:srgbClr val="004F50"/>
                          </a:solidFill>
                        </a:rPr>
                        <a:t>Verslavingszorg</a:t>
                      </a:r>
                    </a:p>
                    <a:p>
                      <a:pPr algn="l"/>
                      <a:r>
                        <a:rPr lang="nl-NL" sz="1600" baseline="0" dirty="0">
                          <a:solidFill>
                            <a:srgbClr val="004F50"/>
                          </a:solidFill>
                        </a:rPr>
                        <a:t>Verzorgings- en opvoedingsvaardigheden</a:t>
                      </a:r>
                    </a:p>
                    <a:p>
                      <a:pPr algn="l"/>
                      <a:r>
                        <a:rPr lang="nl-NL" sz="1600" baseline="0" dirty="0">
                          <a:solidFill>
                            <a:srgbClr val="004F50"/>
                          </a:solidFill>
                        </a:rPr>
                        <a:t>Voeding, beleid/balans</a:t>
                      </a:r>
                    </a:p>
                    <a:p>
                      <a:pPr algn="l"/>
                      <a:r>
                        <a:rPr lang="nl-NL" sz="1600" baseline="0" dirty="0">
                          <a:solidFill>
                            <a:srgbClr val="004F50"/>
                          </a:solidFill>
                        </a:rPr>
                        <a:t>Voedingsprocedures</a:t>
                      </a:r>
                    </a:p>
                    <a:p>
                      <a:pPr algn="l"/>
                      <a:r>
                        <a:rPr lang="nl-NL" sz="1600" baseline="0" dirty="0">
                          <a:solidFill>
                            <a:srgbClr val="004F50"/>
                          </a:solidFill>
                        </a:rPr>
                        <a:t>Welzijn</a:t>
                      </a:r>
                    </a:p>
                    <a:p>
                      <a:pPr algn="l"/>
                      <a:r>
                        <a:rPr lang="nl-NL" sz="1600" baseline="0" dirty="0">
                          <a:solidFill>
                            <a:srgbClr val="004F50"/>
                          </a:solidFill>
                        </a:rPr>
                        <a:t>Werk</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nl-NL" sz="1600" baseline="0" dirty="0" smtClean="0">
                          <a:solidFill>
                            <a:srgbClr val="004F50"/>
                          </a:solidFill>
                        </a:rPr>
                        <a:t>Wettelijk systeem</a:t>
                      </a:r>
                      <a:endParaRPr lang="nl-NL" sz="1600" dirty="0" smtClean="0">
                        <a:solidFill>
                          <a:srgbClr val="004F50"/>
                        </a:solidFill>
                        <a:latin typeface="Avenir Next Condensed"/>
                      </a:endParaRPr>
                    </a:p>
                    <a:p>
                      <a:pPr marL="0" marR="0" indent="0" algn="l" defTabSz="584200" eaLnBrk="1" fontAlgn="auto" latinLnBrk="0" hangingPunct="1">
                        <a:lnSpc>
                          <a:spcPct val="100000"/>
                        </a:lnSpc>
                        <a:spcBef>
                          <a:spcPts val="0"/>
                        </a:spcBef>
                        <a:spcAft>
                          <a:spcPts val="0"/>
                        </a:spcAft>
                        <a:buClrTx/>
                        <a:buSzTx/>
                        <a:buFontTx/>
                        <a:buNone/>
                        <a:tabLst/>
                        <a:defRPr/>
                      </a:pPr>
                      <a:r>
                        <a:rPr lang="nl-NL" sz="1600" baseline="0" dirty="0" smtClean="0">
                          <a:solidFill>
                            <a:srgbClr val="004F50"/>
                          </a:solidFill>
                        </a:rPr>
                        <a:t>Wondzorg/verband verschonen</a:t>
                      </a:r>
                      <a:endParaRPr lang="nl-NL" sz="1600" dirty="0" smtClean="0">
                        <a:solidFill>
                          <a:srgbClr val="004F50"/>
                        </a:solidFill>
                      </a:endParaRPr>
                    </a:p>
                    <a:p>
                      <a:pPr algn="l"/>
                      <a:r>
                        <a:rPr lang="nl-NL" sz="1600" dirty="0" smtClean="0">
                          <a:solidFill>
                            <a:srgbClr val="004F50"/>
                          </a:solidFill>
                        </a:rPr>
                        <a:t>Woon- of verblijfplaats (thuis)</a:t>
                      </a:r>
                    </a:p>
                    <a:p>
                      <a:pPr algn="l"/>
                      <a:r>
                        <a:rPr lang="nl-NL" sz="1600" dirty="0" smtClean="0">
                          <a:solidFill>
                            <a:srgbClr val="004F50"/>
                          </a:solidFill>
                        </a:rPr>
                        <a:t>Zorg bij malaise of letsel</a:t>
                      </a:r>
                    </a:p>
                    <a:p>
                      <a:pPr algn="l"/>
                      <a:r>
                        <a:rPr lang="nl-NL" sz="1600" dirty="0" smtClean="0">
                          <a:solidFill>
                            <a:srgbClr val="004F50"/>
                          </a:solidFill>
                        </a:rPr>
                        <a:t>Zorg</a:t>
                      </a:r>
                      <a:r>
                        <a:rPr lang="nl-NL" sz="1600" baseline="0" dirty="0" smtClean="0">
                          <a:solidFill>
                            <a:srgbClr val="004F50"/>
                          </a:solidFill>
                        </a:rPr>
                        <a:t> door arts/specialist</a:t>
                      </a:r>
                    </a:p>
                    <a:p>
                      <a:pPr algn="l"/>
                      <a:r>
                        <a:rPr lang="nl-NL" sz="1600" baseline="0" dirty="0" smtClean="0">
                          <a:solidFill>
                            <a:srgbClr val="004F50"/>
                          </a:solidFill>
                        </a:rPr>
                        <a:t>Zorg door ergotherapeut</a:t>
                      </a:r>
                    </a:p>
                    <a:p>
                      <a:pPr algn="l"/>
                      <a:r>
                        <a:rPr lang="nl-NL" sz="1600" baseline="0" dirty="0" smtClean="0">
                          <a:solidFill>
                            <a:srgbClr val="004F50"/>
                          </a:solidFill>
                        </a:rPr>
                        <a:t>Zorg door fysiotherapeut</a:t>
                      </a:r>
                    </a:p>
                    <a:p>
                      <a:pPr algn="l"/>
                      <a:r>
                        <a:rPr lang="nl-NL" sz="1600" baseline="0" dirty="0" smtClean="0">
                          <a:solidFill>
                            <a:srgbClr val="004F50"/>
                          </a:solidFill>
                        </a:rPr>
                        <a:t>Zorg door logopedist</a:t>
                      </a:r>
                    </a:p>
                    <a:p>
                      <a:pPr algn="l"/>
                      <a:r>
                        <a:rPr lang="nl-NL" sz="1600" baseline="0" dirty="0" smtClean="0">
                          <a:solidFill>
                            <a:srgbClr val="004F50"/>
                          </a:solidFill>
                        </a:rPr>
                        <a:t>Zorg door psycholoog/maatschappelijk werk</a:t>
                      </a:r>
                    </a:p>
                    <a:p>
                      <a:pPr algn="l"/>
                      <a:r>
                        <a:rPr lang="nl-NL" sz="1600" baseline="0" dirty="0" smtClean="0">
                          <a:solidFill>
                            <a:srgbClr val="004F50"/>
                          </a:solidFill>
                        </a:rPr>
                        <a:t>Zorg door verpleegkundige, verzorgende</a:t>
                      </a:r>
                    </a:p>
                    <a:p>
                      <a:pPr algn="l"/>
                      <a:r>
                        <a:rPr lang="nl-NL" sz="1600" baseline="0" dirty="0" smtClean="0">
                          <a:solidFill>
                            <a:srgbClr val="004F50"/>
                          </a:solidFill>
                        </a:rPr>
                        <a:t>Zorg door voedingsdeskundige/diëtist</a:t>
                      </a:r>
                    </a:p>
                    <a:p>
                      <a:pPr algn="l"/>
                      <a:r>
                        <a:rPr lang="nl-NL" sz="1600" baseline="0" dirty="0" smtClean="0">
                          <a:solidFill>
                            <a:srgbClr val="004F50"/>
                          </a:solidFill>
                        </a:rPr>
                        <a:t>Zorg door zorghulp</a:t>
                      </a:r>
                    </a:p>
                    <a:p>
                      <a:pPr algn="l"/>
                      <a:r>
                        <a:rPr lang="nl-NL" sz="1600" baseline="0" dirty="0" smtClean="0">
                          <a:solidFill>
                            <a:srgbClr val="004F50"/>
                          </a:solidFill>
                        </a:rPr>
                        <a:t>Zorg in de laatste levensfase</a:t>
                      </a:r>
                    </a:p>
                    <a:p>
                      <a:pPr algn="l"/>
                      <a:r>
                        <a:rPr lang="nl-NL" sz="1600" baseline="0" dirty="0" smtClean="0">
                          <a:solidFill>
                            <a:srgbClr val="004F50"/>
                          </a:solidFill>
                        </a:rPr>
                        <a:t>Zorg rond groei/ontwikkeling</a:t>
                      </a:r>
                    </a:p>
                    <a:p>
                      <a:pPr algn="l"/>
                      <a:r>
                        <a:rPr lang="nl-NL" sz="1600" baseline="0" dirty="0" smtClean="0">
                          <a:solidFill>
                            <a:srgbClr val="004F50"/>
                          </a:solidFill>
                        </a:rPr>
                        <a:t>Overigen</a:t>
                      </a:r>
                      <a:endParaRPr lang="nl-NL" sz="1600" dirty="0" smtClean="0">
                        <a:solidFill>
                          <a:srgbClr val="004F50"/>
                        </a:solidFill>
                      </a:endParaRPr>
                    </a:p>
                    <a:p>
                      <a:pPr algn="l"/>
                      <a:endParaRPr lang="nl-NL" sz="1600" baseline="0" dirty="0" smtClean="0">
                        <a:solidFill>
                          <a:srgbClr val="004F50"/>
                        </a:solidFill>
                        <a:latin typeface="Avenir Next Condensed"/>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15" name="pasted-image.pdf"/>
          <p:cNvPicPr/>
          <p:nvPr/>
        </p:nvPicPr>
        <p:blipFill>
          <a:blip r:embed="rId4">
            <a:extLst/>
          </a:blip>
          <a:stretch>
            <a:fillRect/>
          </a:stretch>
        </p:blipFill>
        <p:spPr>
          <a:xfrm>
            <a:off x="11112890" y="40835"/>
            <a:ext cx="1577163" cy="1117753"/>
          </a:xfrm>
          <a:prstGeom prst="rect">
            <a:avLst/>
          </a:prstGeom>
          <a:ln w="12700">
            <a:miter lim="400000"/>
          </a:ln>
        </p:spPr>
      </p:pic>
      <p:pic>
        <p:nvPicPr>
          <p:cNvPr id="18" name="Picture 2" descr="G:\Mijn afbeeldingen\FINAL cirkel stappen\Dia4.G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1705" b="7182"/>
          <a:stretch/>
        </p:blipFill>
        <p:spPr bwMode="auto">
          <a:xfrm>
            <a:off x="-50328" y="1276400"/>
            <a:ext cx="1561224" cy="1591366"/>
          </a:xfrm>
          <a:prstGeom prst="rect">
            <a:avLst/>
          </a:prstGeom>
          <a:noFill/>
          <a:extLst>
            <a:ext uri="{909E8E84-426E-40DD-AFC4-6F175D3DCCD1}">
              <a14:hiddenFill xmlns:a14="http://schemas.microsoft.com/office/drawing/2010/main">
                <a:solidFill>
                  <a:srgbClr val="FFFFFF"/>
                </a:solidFill>
              </a14:hiddenFill>
            </a:ext>
          </a:extLst>
        </p:spPr>
      </p:pic>
      <p:sp>
        <p:nvSpPr>
          <p:cNvPr id="14" name="Rechthoek 13"/>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Actievlakken</a:t>
            </a:r>
            <a:endParaRPr lang="nl-NL" sz="2900" dirty="0">
              <a:solidFill>
                <a:srgbClr val="004F50"/>
              </a:solidFill>
            </a:endParaRPr>
          </a:p>
        </p:txBody>
      </p:sp>
      <p:sp>
        <p:nvSpPr>
          <p:cNvPr id="16"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
        <p:nvSpPr>
          <p:cNvPr id="17"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Volgende</a:t>
            </a:r>
            <a:endParaRPr dirty="0"/>
          </a:p>
        </p:txBody>
      </p:sp>
    </p:spTree>
    <p:extLst>
      <p:ext uri="{BB962C8B-B14F-4D97-AF65-F5344CB8AC3E}">
        <p14:creationId xmlns:p14="http://schemas.microsoft.com/office/powerpoint/2010/main" val="566172538"/>
      </p:ext>
    </p:extLst>
  </p:cSld>
  <p:clrMapOvr>
    <a:masterClrMapping/>
  </p:clrMapOvr>
  <p:transition spd="med"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90"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91" name="Shape 91"/>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grpSp>
        <p:nvGrpSpPr>
          <p:cNvPr id="98" name="Group 98"/>
          <p:cNvGrpSpPr/>
          <p:nvPr/>
        </p:nvGrpSpPr>
        <p:grpSpPr>
          <a:xfrm>
            <a:off x="2687550" y="4044274"/>
            <a:ext cx="703923" cy="660401"/>
            <a:chOff x="0" y="0"/>
            <a:chExt cx="703922" cy="660400"/>
          </a:xfrm>
        </p:grpSpPr>
        <p:sp>
          <p:nvSpPr>
            <p:cNvPr id="96" name="Shape 96"/>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endParaRPr/>
            </a:p>
          </p:txBody>
        </p:sp>
        <p:sp>
          <p:nvSpPr>
            <p:cNvPr id="97" name="Shape 97"/>
            <p:cNvSpPr/>
            <p:nvPr/>
          </p:nvSpPr>
          <p:spPr>
            <a:xfrm>
              <a:off x="0" y="33424"/>
              <a:ext cx="703922" cy="5645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3100" dirty="0">
                  <a:solidFill>
                    <a:srgbClr val="FFFFFF"/>
                  </a:solidFill>
                </a:rPr>
                <a:t>A</a:t>
              </a:r>
            </a:p>
          </p:txBody>
        </p:sp>
      </p:grpSp>
      <p:grpSp>
        <p:nvGrpSpPr>
          <p:cNvPr id="101" name="Group 101"/>
          <p:cNvGrpSpPr/>
          <p:nvPr/>
        </p:nvGrpSpPr>
        <p:grpSpPr>
          <a:xfrm>
            <a:off x="2687550" y="5047574"/>
            <a:ext cx="703923" cy="660401"/>
            <a:chOff x="0" y="0"/>
            <a:chExt cx="703922" cy="660400"/>
          </a:xfrm>
        </p:grpSpPr>
        <p:sp>
          <p:nvSpPr>
            <p:cNvPr id="99" name="Shape 99"/>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endParaRPr/>
            </a:p>
          </p:txBody>
        </p:sp>
        <p:sp>
          <p:nvSpPr>
            <p:cNvPr id="100" name="Shape 100"/>
            <p:cNvSpPr/>
            <p:nvPr/>
          </p:nvSpPr>
          <p:spPr>
            <a:xfrm>
              <a:off x="0" y="33424"/>
              <a:ext cx="703922" cy="5701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3100">
                  <a:solidFill>
                    <a:srgbClr val="FFFFFF"/>
                  </a:solidFill>
                </a:rPr>
                <a:t>B</a:t>
              </a:r>
            </a:p>
          </p:txBody>
        </p:sp>
      </p:grpSp>
      <p:grpSp>
        <p:nvGrpSpPr>
          <p:cNvPr id="104" name="Group 104"/>
          <p:cNvGrpSpPr/>
          <p:nvPr/>
        </p:nvGrpSpPr>
        <p:grpSpPr>
          <a:xfrm>
            <a:off x="2687550" y="6054859"/>
            <a:ext cx="703923" cy="660401"/>
            <a:chOff x="0" y="0"/>
            <a:chExt cx="703922" cy="660400"/>
          </a:xfrm>
        </p:grpSpPr>
        <p:sp>
          <p:nvSpPr>
            <p:cNvPr id="102" name="Shape 102"/>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endParaRPr/>
            </a:p>
          </p:txBody>
        </p:sp>
        <p:sp>
          <p:nvSpPr>
            <p:cNvPr id="103" name="Shape 103"/>
            <p:cNvSpPr/>
            <p:nvPr/>
          </p:nvSpPr>
          <p:spPr>
            <a:xfrm>
              <a:off x="0" y="33424"/>
              <a:ext cx="703922" cy="5682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3100">
                  <a:solidFill>
                    <a:srgbClr val="FFFFFF"/>
                  </a:solidFill>
                </a:rPr>
                <a:t>C</a:t>
              </a:r>
            </a:p>
          </p:txBody>
        </p:sp>
      </p:grpSp>
      <p:sp>
        <p:nvSpPr>
          <p:cNvPr id="105" name="Shape 105"/>
          <p:cNvSpPr/>
          <p:nvPr/>
        </p:nvSpPr>
        <p:spPr>
          <a:xfrm>
            <a:off x="3620382" y="40374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Adviseren , Instrueren , Begeleiden  met actievlak </a:t>
            </a:r>
            <a:r>
              <a:rPr lang="nl-NL" sz="1600" i="1" dirty="0" err="1" smtClean="0">
                <a:solidFill>
                  <a:srgbClr val="004F50"/>
                </a:solidFill>
              </a:rPr>
              <a:t>copingsvaardigheden</a:t>
            </a:r>
            <a:r>
              <a:rPr lang="nl-NL" sz="1600" i="1" dirty="0" smtClean="0">
                <a:solidFill>
                  <a:srgbClr val="004F50"/>
                </a:solidFill>
              </a:rPr>
              <a:t> en gedragsverandering </a:t>
            </a:r>
          </a:p>
          <a:p>
            <a:pPr lvl="0">
              <a:defRPr sz="1800" i="0">
                <a:solidFill>
                  <a:srgbClr val="000000"/>
                </a:solidFill>
              </a:defRPr>
            </a:pPr>
            <a:r>
              <a:rPr lang="nl-NL" sz="1600" i="1" dirty="0" smtClean="0">
                <a:solidFill>
                  <a:srgbClr val="004F50"/>
                </a:solidFill>
              </a:rPr>
              <a:t>Monitoren, Bewaken met actievlak persoonlijke hygiëne  </a:t>
            </a:r>
            <a:endParaRPr sz="1600" i="1" dirty="0">
              <a:solidFill>
                <a:srgbClr val="004F50"/>
              </a:solidFill>
            </a:endParaRPr>
          </a:p>
        </p:txBody>
      </p:sp>
      <p:sp>
        <p:nvSpPr>
          <p:cNvPr id="106" name="Shape 106"/>
          <p:cNvSpPr/>
          <p:nvPr/>
        </p:nvSpPr>
        <p:spPr>
          <a:xfrm>
            <a:off x="3620382" y="5028016"/>
            <a:ext cx="846288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Adviseren, Instrueren, Begeleiden met actievlak geestelijke zorg</a:t>
            </a:r>
          </a:p>
          <a:p>
            <a:pPr lvl="0">
              <a:defRPr sz="1800" i="0">
                <a:solidFill>
                  <a:srgbClr val="000000"/>
                </a:solidFill>
              </a:defRPr>
            </a:pPr>
            <a:r>
              <a:rPr lang="nl-NL" sz="1600" i="1" dirty="0" smtClean="0">
                <a:solidFill>
                  <a:srgbClr val="004F50"/>
                </a:solidFill>
              </a:rPr>
              <a:t>Behandelingen en Procedures toepassen  met actievlak  </a:t>
            </a:r>
            <a:r>
              <a:rPr lang="nl-NL" sz="1600" i="1" dirty="0" err="1" smtClean="0">
                <a:solidFill>
                  <a:srgbClr val="004F50"/>
                </a:solidFill>
              </a:rPr>
              <a:t>copingsvaardigheden</a:t>
            </a:r>
            <a:r>
              <a:rPr lang="nl-NL" sz="1600" i="1" dirty="0" smtClean="0">
                <a:solidFill>
                  <a:srgbClr val="004F50"/>
                </a:solidFill>
              </a:rPr>
              <a:t>.</a:t>
            </a:r>
            <a:endParaRPr sz="1600" i="1" dirty="0">
              <a:solidFill>
                <a:srgbClr val="004F50"/>
              </a:solidFill>
            </a:endParaRPr>
          </a:p>
        </p:txBody>
      </p:sp>
      <p:sp>
        <p:nvSpPr>
          <p:cNvPr id="107" name="Shape 107"/>
          <p:cNvSpPr/>
          <p:nvPr/>
        </p:nvSpPr>
        <p:spPr>
          <a:xfrm>
            <a:off x="3620382" y="6054859"/>
            <a:ext cx="8462884" cy="9848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Adviseren, Instrueren, Begeleiden met actievlakken </a:t>
            </a:r>
            <a:r>
              <a:rPr lang="nl-NL" sz="1600" i="1" dirty="0" err="1" smtClean="0">
                <a:solidFill>
                  <a:srgbClr val="004F50"/>
                </a:solidFill>
              </a:rPr>
              <a:t>copingsvaardigheden</a:t>
            </a:r>
            <a:r>
              <a:rPr lang="nl-NL" sz="1600" i="1" dirty="0" smtClean="0">
                <a:solidFill>
                  <a:srgbClr val="004F50"/>
                </a:solidFill>
              </a:rPr>
              <a:t> en gedragsverandering</a:t>
            </a:r>
          </a:p>
          <a:p>
            <a:pPr lvl="0">
              <a:defRPr sz="1800" i="0">
                <a:solidFill>
                  <a:srgbClr val="000000"/>
                </a:solidFill>
              </a:defRPr>
            </a:pPr>
            <a:r>
              <a:rPr lang="nl-NL" sz="1600" i="1" dirty="0" smtClean="0">
                <a:solidFill>
                  <a:srgbClr val="004F50"/>
                </a:solidFill>
              </a:rPr>
              <a:t>Behandelen en Procedures toepassen  met actievlakken persoonlijke hygiëne en mobiliteit / transfer  </a:t>
            </a:r>
            <a:endParaRPr sz="1600" i="1" dirty="0">
              <a:solidFill>
                <a:srgbClr val="004F50"/>
              </a:solidFill>
            </a:endParaRPr>
          </a:p>
        </p:txBody>
      </p:sp>
      <p:sp>
        <p:nvSpPr>
          <p:cNvPr id="2" name="Rechthoek 1">
            <a:hlinkClick r:id="rId5" action="ppaction://hlinksldjump"/>
          </p:cNvPr>
          <p:cNvSpPr/>
          <p:nvPr/>
        </p:nvSpPr>
        <p:spPr>
          <a:xfrm>
            <a:off x="2641600" y="3796680"/>
            <a:ext cx="749874" cy="3096344"/>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25" name="pasted-image.pdf"/>
          <p:cNvPicPr/>
          <p:nvPr/>
        </p:nvPicPr>
        <p:blipFill>
          <a:blip r:embed="rId6">
            <a:extLst/>
          </a:blip>
          <a:stretch>
            <a:fillRect/>
          </a:stretch>
        </p:blipFill>
        <p:spPr>
          <a:xfrm>
            <a:off x="11112890" y="40835"/>
            <a:ext cx="1577163" cy="1117753"/>
          </a:xfrm>
          <a:prstGeom prst="rect">
            <a:avLst/>
          </a:prstGeom>
          <a:ln w="12700">
            <a:miter lim="400000"/>
          </a:ln>
        </p:spPr>
      </p:pic>
      <p:sp>
        <p:nvSpPr>
          <p:cNvPr id="26" name="Shape 47"/>
          <p:cNvSpPr/>
          <p:nvPr/>
        </p:nvSpPr>
        <p:spPr>
          <a:xfrm>
            <a:off x="2687550" y="1335451"/>
            <a:ext cx="9189397" cy="203132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smtClean="0">
                <a:solidFill>
                  <a:srgbClr val="004F50"/>
                </a:solidFill>
              </a:rPr>
              <a:t>De acties zijn </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Adviseren, Instrueren, Begeleiden en </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Monitoren en Bewaken.  </a:t>
            </a:r>
          </a:p>
          <a:p>
            <a:pPr>
              <a:defRPr sz="1800">
                <a:solidFill>
                  <a:srgbClr val="000000"/>
                </a:solidFill>
              </a:defRPr>
            </a:pPr>
            <a:endParaRPr lang="nl-NL" dirty="0"/>
          </a:p>
          <a:p>
            <a:pPr>
              <a:defRPr sz="1800">
                <a:solidFill>
                  <a:srgbClr val="000000"/>
                </a:solidFill>
              </a:defRPr>
            </a:pPr>
            <a:r>
              <a:rPr lang="nl-NL" sz="1600" dirty="0" smtClean="0">
                <a:solidFill>
                  <a:srgbClr val="004F50"/>
                </a:solidFill>
              </a:rPr>
              <a:t>Welke actievlakken kies jij om mevrouw te helpen omgaan met de gevolgen van Alzheimer, het goed eten en het bewaken van de persoonlijke hygiëne?  </a:t>
            </a:r>
          </a:p>
          <a:p>
            <a:pPr>
              <a:defRPr sz="1800">
                <a:solidFill>
                  <a:srgbClr val="000000"/>
                </a:solidFill>
              </a:defRPr>
            </a:pPr>
            <a:endParaRPr lang="nl-NL" dirty="0"/>
          </a:p>
          <a:p>
            <a:pPr lvl="0">
              <a:defRPr sz="1800">
                <a:solidFill>
                  <a:srgbClr val="000000"/>
                </a:solidFill>
              </a:defRPr>
            </a:pPr>
            <a:r>
              <a:rPr lang="nl-NL" sz="1600" dirty="0" smtClean="0">
                <a:solidFill>
                  <a:srgbClr val="004F50"/>
                </a:solidFill>
              </a:rPr>
              <a:t>MAAK JE KEUZE: </a:t>
            </a:r>
          </a:p>
        </p:txBody>
      </p:sp>
      <p:pic>
        <p:nvPicPr>
          <p:cNvPr id="23" name="Picture 2" descr="G:\Mijn afbeeldingen\FINAL cirkel stappen\Dia4.G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31705"/>
          <a:stretch/>
        </p:blipFill>
        <p:spPr bwMode="auto">
          <a:xfrm>
            <a:off x="-50328" y="1276400"/>
            <a:ext cx="1561224" cy="1714500"/>
          </a:xfrm>
          <a:prstGeom prst="rect">
            <a:avLst/>
          </a:prstGeom>
          <a:noFill/>
          <a:extLst>
            <a:ext uri="{909E8E84-426E-40DD-AFC4-6F175D3DCCD1}">
              <a14:hiddenFill xmlns:a14="http://schemas.microsoft.com/office/drawing/2010/main">
                <a:solidFill>
                  <a:srgbClr val="FFFFFF"/>
                </a:solidFill>
              </a14:hiddenFill>
            </a:ext>
          </a:extLst>
        </p:spPr>
      </p:pic>
      <p:sp>
        <p:nvSpPr>
          <p:cNvPr id="22" name="Rechthoek 21"/>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5 (van 5)</a:t>
            </a:r>
            <a:endParaRPr lang="nl-NL" sz="2900" dirty="0">
              <a:solidFill>
                <a:srgbClr val="004F50"/>
              </a:solidFill>
            </a:endParaRPr>
          </a:p>
        </p:txBody>
      </p:sp>
      <p:sp>
        <p:nvSpPr>
          <p:cNvPr id="24"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1186715646"/>
      </p:ext>
    </p:extLst>
  </p:cSld>
  <p:clrMapOvr>
    <a:masterClrMapping/>
  </p:clrMapOvr>
  <p:transition spd="med"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90"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91" name="Shape 91"/>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a:p>
        </p:txBody>
      </p:sp>
      <p:grpSp>
        <p:nvGrpSpPr>
          <p:cNvPr id="98" name="Group 98"/>
          <p:cNvGrpSpPr/>
          <p:nvPr/>
        </p:nvGrpSpPr>
        <p:grpSpPr>
          <a:xfrm>
            <a:off x="2687550" y="4044274"/>
            <a:ext cx="703923" cy="660401"/>
            <a:chOff x="0" y="0"/>
            <a:chExt cx="703922" cy="660400"/>
          </a:xfrm>
        </p:grpSpPr>
        <p:sp>
          <p:nvSpPr>
            <p:cNvPr id="96" name="Shape 96"/>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endParaRPr/>
            </a:p>
          </p:txBody>
        </p:sp>
        <p:sp>
          <p:nvSpPr>
            <p:cNvPr id="97" name="Shape 97"/>
            <p:cNvSpPr/>
            <p:nvPr/>
          </p:nvSpPr>
          <p:spPr>
            <a:xfrm>
              <a:off x="0" y="33424"/>
              <a:ext cx="703922" cy="5645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3100" dirty="0">
                  <a:solidFill>
                    <a:srgbClr val="FFFFFF"/>
                  </a:solidFill>
                </a:rPr>
                <a:t>A</a:t>
              </a:r>
            </a:p>
          </p:txBody>
        </p:sp>
      </p:grpSp>
      <p:grpSp>
        <p:nvGrpSpPr>
          <p:cNvPr id="101" name="Group 101"/>
          <p:cNvGrpSpPr/>
          <p:nvPr/>
        </p:nvGrpSpPr>
        <p:grpSpPr>
          <a:xfrm>
            <a:off x="2687550" y="5047574"/>
            <a:ext cx="703923" cy="660401"/>
            <a:chOff x="0" y="0"/>
            <a:chExt cx="703922" cy="660400"/>
          </a:xfrm>
        </p:grpSpPr>
        <p:sp>
          <p:nvSpPr>
            <p:cNvPr id="99" name="Shape 99"/>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endParaRPr/>
            </a:p>
          </p:txBody>
        </p:sp>
        <p:sp>
          <p:nvSpPr>
            <p:cNvPr id="100" name="Shape 100"/>
            <p:cNvSpPr/>
            <p:nvPr/>
          </p:nvSpPr>
          <p:spPr>
            <a:xfrm>
              <a:off x="0" y="33424"/>
              <a:ext cx="703922" cy="5701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3100">
                  <a:solidFill>
                    <a:srgbClr val="FFFFFF"/>
                  </a:solidFill>
                </a:rPr>
                <a:t>B</a:t>
              </a:r>
            </a:p>
          </p:txBody>
        </p:sp>
      </p:grpSp>
      <p:grpSp>
        <p:nvGrpSpPr>
          <p:cNvPr id="104" name="Group 104"/>
          <p:cNvGrpSpPr/>
          <p:nvPr/>
        </p:nvGrpSpPr>
        <p:grpSpPr>
          <a:xfrm>
            <a:off x="2687550" y="6054859"/>
            <a:ext cx="703923" cy="660401"/>
            <a:chOff x="0" y="0"/>
            <a:chExt cx="703922" cy="660400"/>
          </a:xfrm>
        </p:grpSpPr>
        <p:sp>
          <p:nvSpPr>
            <p:cNvPr id="102" name="Shape 102"/>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endParaRPr/>
            </a:p>
          </p:txBody>
        </p:sp>
        <p:sp>
          <p:nvSpPr>
            <p:cNvPr id="103" name="Shape 103"/>
            <p:cNvSpPr/>
            <p:nvPr/>
          </p:nvSpPr>
          <p:spPr>
            <a:xfrm>
              <a:off x="0" y="33424"/>
              <a:ext cx="703922" cy="5682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3100">
                  <a:solidFill>
                    <a:srgbClr val="FFFFFF"/>
                  </a:solidFill>
                </a:rPr>
                <a:t>C</a:t>
              </a:r>
            </a:p>
          </p:txBody>
        </p:sp>
      </p:grpSp>
      <p:sp>
        <p:nvSpPr>
          <p:cNvPr id="105" name="Shape 105"/>
          <p:cNvSpPr/>
          <p:nvPr/>
        </p:nvSpPr>
        <p:spPr>
          <a:xfrm>
            <a:off x="3620382" y="4037416"/>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Adviseren , Instrueren , Begeleiden  met actievlak </a:t>
            </a:r>
            <a:r>
              <a:rPr lang="nl-NL" sz="1600" i="1" dirty="0" err="1" smtClean="0">
                <a:solidFill>
                  <a:srgbClr val="004F50"/>
                </a:solidFill>
              </a:rPr>
              <a:t>copingsvaardigheden</a:t>
            </a:r>
            <a:r>
              <a:rPr lang="nl-NL" sz="1600" i="1" dirty="0" smtClean="0">
                <a:solidFill>
                  <a:srgbClr val="004F50"/>
                </a:solidFill>
              </a:rPr>
              <a:t> en gedragsverandering </a:t>
            </a:r>
          </a:p>
          <a:p>
            <a:pPr lvl="0">
              <a:defRPr sz="1800" i="0">
                <a:solidFill>
                  <a:srgbClr val="000000"/>
                </a:solidFill>
              </a:defRPr>
            </a:pPr>
            <a:r>
              <a:rPr lang="nl-NL" sz="1600" i="1" dirty="0" smtClean="0">
                <a:solidFill>
                  <a:srgbClr val="004F50"/>
                </a:solidFill>
              </a:rPr>
              <a:t>Monitoren, Bewaken met actievlak persoonlijke hygiëne  </a:t>
            </a:r>
            <a:endParaRPr sz="1600" i="1" dirty="0">
              <a:solidFill>
                <a:srgbClr val="004F50"/>
              </a:solidFill>
            </a:endParaRPr>
          </a:p>
        </p:txBody>
      </p:sp>
      <p:sp>
        <p:nvSpPr>
          <p:cNvPr id="106" name="Shape 106"/>
          <p:cNvSpPr/>
          <p:nvPr/>
        </p:nvSpPr>
        <p:spPr>
          <a:xfrm>
            <a:off x="3620382" y="5028016"/>
            <a:ext cx="846288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Adviseren, Instrueren, Begeleiden met actievlak geestelijke zorg</a:t>
            </a:r>
          </a:p>
          <a:p>
            <a:pPr lvl="0">
              <a:defRPr sz="1800" i="0">
                <a:solidFill>
                  <a:srgbClr val="000000"/>
                </a:solidFill>
              </a:defRPr>
            </a:pPr>
            <a:r>
              <a:rPr lang="nl-NL" sz="1600" i="1" dirty="0" smtClean="0">
                <a:solidFill>
                  <a:srgbClr val="004F50"/>
                </a:solidFill>
              </a:rPr>
              <a:t>Monitoren en Bewaken met actievlak  </a:t>
            </a:r>
            <a:r>
              <a:rPr lang="nl-NL" sz="1600" i="1" dirty="0" err="1" smtClean="0">
                <a:solidFill>
                  <a:srgbClr val="004F50"/>
                </a:solidFill>
              </a:rPr>
              <a:t>copingsvaardigheden</a:t>
            </a:r>
            <a:r>
              <a:rPr lang="nl-NL" sz="1600" i="1" dirty="0" smtClean="0">
                <a:solidFill>
                  <a:srgbClr val="004F50"/>
                </a:solidFill>
              </a:rPr>
              <a:t>.</a:t>
            </a:r>
            <a:endParaRPr sz="1600" i="1" dirty="0">
              <a:solidFill>
                <a:srgbClr val="004F50"/>
              </a:solidFill>
            </a:endParaRPr>
          </a:p>
        </p:txBody>
      </p:sp>
      <p:sp>
        <p:nvSpPr>
          <p:cNvPr id="107" name="Shape 107"/>
          <p:cNvSpPr/>
          <p:nvPr/>
        </p:nvSpPr>
        <p:spPr>
          <a:xfrm>
            <a:off x="3620382" y="6054859"/>
            <a:ext cx="8462884"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Adviseren, Instrueren, Begeleiden met actievlakken </a:t>
            </a:r>
            <a:r>
              <a:rPr lang="nl-NL" sz="1600" i="1" dirty="0" err="1" smtClean="0">
                <a:solidFill>
                  <a:srgbClr val="004F50"/>
                </a:solidFill>
              </a:rPr>
              <a:t>copingsvaardigheden</a:t>
            </a:r>
            <a:r>
              <a:rPr lang="nl-NL" sz="1600" i="1" dirty="0" smtClean="0">
                <a:solidFill>
                  <a:srgbClr val="004F50"/>
                </a:solidFill>
              </a:rPr>
              <a:t> en gedragsverandering</a:t>
            </a:r>
          </a:p>
          <a:p>
            <a:pPr lvl="0">
              <a:defRPr sz="1800" i="0">
                <a:solidFill>
                  <a:srgbClr val="000000"/>
                </a:solidFill>
              </a:defRPr>
            </a:pPr>
            <a:r>
              <a:rPr lang="nl-NL" sz="1600" i="1" dirty="0" smtClean="0">
                <a:solidFill>
                  <a:srgbClr val="004F50"/>
                </a:solidFill>
              </a:rPr>
              <a:t>Monitoren en Bewaken  met actievlakken persoonlijke hygiëne en mobiliteit / transfer  </a:t>
            </a:r>
            <a:endParaRPr sz="1600" i="1" dirty="0">
              <a:solidFill>
                <a:srgbClr val="004F50"/>
              </a:solidFill>
            </a:endParaRPr>
          </a:p>
        </p:txBody>
      </p:sp>
      <p:sp>
        <p:nvSpPr>
          <p:cNvPr id="110" name="Shape 110"/>
          <p:cNvSpPr/>
          <p:nvPr/>
        </p:nvSpPr>
        <p:spPr>
          <a:xfrm>
            <a:off x="-378793" y="7410724"/>
            <a:ext cx="13283606" cy="2571910"/>
          </a:xfrm>
          <a:prstGeom prst="rect">
            <a:avLst/>
          </a:prstGeom>
          <a:solidFill>
            <a:srgbClr val="FFFFFF">
              <a:alpha val="25611"/>
            </a:srgbClr>
          </a:solidFill>
          <a:ln w="12700">
            <a:miter lim="400000"/>
          </a:ln>
        </p:spPr>
        <p:txBody>
          <a:bodyPr lIns="0" tIns="0" rIns="0" bIns="0" anchor="ctr"/>
          <a:lstStyle/>
          <a:p>
            <a:pPr lvl="0">
              <a:defRPr sz="2400"/>
            </a:pPr>
            <a:endParaRPr/>
          </a:p>
        </p:txBody>
      </p:sp>
      <p:sp>
        <p:nvSpPr>
          <p:cNvPr id="111" name="Shape 111"/>
          <p:cNvSpPr/>
          <p:nvPr/>
        </p:nvSpPr>
        <p:spPr>
          <a:xfrm>
            <a:off x="2642482" y="7537283"/>
            <a:ext cx="9318497" cy="14773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lang="nl-NL" sz="1600" dirty="0" smtClean="0">
                <a:solidFill>
                  <a:srgbClr val="004F50"/>
                </a:solidFill>
              </a:rPr>
              <a:t>Antwoord A is het meest passend, omdat je mevrouw helpt om </a:t>
            </a:r>
            <a:r>
              <a:rPr lang="nl-NL" sz="1600" dirty="0" err="1" smtClean="0">
                <a:solidFill>
                  <a:srgbClr val="004F50"/>
                </a:solidFill>
              </a:rPr>
              <a:t>om</a:t>
            </a:r>
            <a:r>
              <a:rPr lang="nl-NL" sz="1600" dirty="0" smtClean="0">
                <a:solidFill>
                  <a:srgbClr val="004F50"/>
                </a:solidFill>
              </a:rPr>
              <a:t> te gaan met de gevolgen van Alzheimer (</a:t>
            </a:r>
            <a:r>
              <a:rPr lang="nl-NL" sz="1600" dirty="0" err="1" smtClean="0">
                <a:solidFill>
                  <a:srgbClr val="004F50"/>
                </a:solidFill>
              </a:rPr>
              <a:t>copingsvaardigheden</a:t>
            </a:r>
            <a:r>
              <a:rPr lang="nl-NL" sz="1600" dirty="0" smtClean="0">
                <a:solidFill>
                  <a:srgbClr val="004F50"/>
                </a:solidFill>
              </a:rPr>
              <a:t>), je haar helpt met het eten van maaltijden op vaste tijdstippen (gedragsverandering) en je bewaakt de persoonlijke hygiëne. </a:t>
            </a:r>
          </a:p>
          <a:p>
            <a:pPr lvl="0">
              <a:defRPr sz="1800">
                <a:solidFill>
                  <a:srgbClr val="000000"/>
                </a:solidFill>
              </a:defRPr>
            </a:pPr>
            <a:r>
              <a:rPr lang="nl-NL" sz="1600" dirty="0" smtClean="0">
                <a:solidFill>
                  <a:srgbClr val="004F50"/>
                </a:solidFill>
              </a:rPr>
              <a:t>Antwoord B is minder passend, omdat je eerst </a:t>
            </a:r>
            <a:r>
              <a:rPr lang="nl-NL" sz="1600" dirty="0" err="1" smtClean="0">
                <a:solidFill>
                  <a:srgbClr val="004F50"/>
                </a:solidFill>
              </a:rPr>
              <a:t>copingsvaardigheden</a:t>
            </a:r>
            <a:r>
              <a:rPr lang="nl-NL" sz="1600" dirty="0" smtClean="0">
                <a:solidFill>
                  <a:srgbClr val="004F50"/>
                </a:solidFill>
              </a:rPr>
              <a:t> moet aanleren, voordat je deze </a:t>
            </a:r>
            <a:r>
              <a:rPr lang="nl-NL" sz="1600" dirty="0" err="1" smtClean="0">
                <a:solidFill>
                  <a:srgbClr val="004F50"/>
                </a:solidFill>
              </a:rPr>
              <a:t>copingsvaardigheden</a:t>
            </a:r>
            <a:r>
              <a:rPr lang="nl-NL" sz="1600" dirty="0" smtClean="0">
                <a:solidFill>
                  <a:srgbClr val="004F50"/>
                </a:solidFill>
              </a:rPr>
              <a:t> kan monitoren en bewaken. </a:t>
            </a:r>
          </a:p>
          <a:p>
            <a:pPr lvl="0">
              <a:defRPr sz="1800">
                <a:solidFill>
                  <a:srgbClr val="000000"/>
                </a:solidFill>
              </a:defRPr>
            </a:pPr>
            <a:r>
              <a:rPr lang="nl-NL" sz="1600" dirty="0" smtClean="0">
                <a:solidFill>
                  <a:srgbClr val="004F50"/>
                </a:solidFill>
              </a:rPr>
              <a:t>Antwoord C is minder passend omdat uit het gesprek geen mobiliteitsprobleem blijkt.   </a:t>
            </a:r>
            <a:endParaRPr sz="1600" dirty="0">
              <a:solidFill>
                <a:srgbClr val="004F50"/>
              </a:solidFill>
            </a:endParaRPr>
          </a:p>
        </p:txBody>
      </p:sp>
      <p:sp>
        <p:nvSpPr>
          <p:cNvPr id="112" name="Shape 112"/>
          <p:cNvSpPr/>
          <p:nvPr/>
        </p:nvSpPr>
        <p:spPr>
          <a:xfrm>
            <a:off x="97278" y="7536774"/>
            <a:ext cx="2048139" cy="660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lvl="0" algn="r">
              <a:defRPr sz="1800"/>
            </a:pPr>
            <a:r>
              <a:rPr sz="1600">
                <a:solidFill>
                  <a:srgbClr val="004F50"/>
                </a:solidFill>
                <a:latin typeface="Avenir Next Condensed Demi Bold"/>
                <a:ea typeface="Avenir Next Condensed Demi Bold"/>
                <a:cs typeface="Avenir Next Condensed Demi Bold"/>
                <a:sym typeface="Avenir Next Condensed Demi Bold"/>
              </a:rPr>
              <a:t>FEEDBACK</a:t>
            </a:r>
            <a:r>
              <a:rPr sz="1600" b="1">
                <a:solidFill>
                  <a:srgbClr val="004F50"/>
                </a:solidFill>
                <a:latin typeface="Avenir Next Condensed"/>
                <a:ea typeface="Avenir Next Condensed"/>
                <a:cs typeface="Avenir Next Condensed"/>
                <a:sym typeface="Avenir Next Condensed"/>
              </a:rPr>
              <a:t>:</a:t>
            </a:r>
          </a:p>
        </p:txBody>
      </p:sp>
      <p:pic>
        <p:nvPicPr>
          <p:cNvPr id="113" name="pasted-image.pdf"/>
          <p:cNvPicPr/>
          <p:nvPr/>
        </p:nvPicPr>
        <p:blipFill>
          <a:blip r:embed="rId5">
            <a:extLst/>
          </a:blip>
          <a:stretch>
            <a:fillRect/>
          </a:stretch>
        </p:blipFill>
        <p:spPr>
          <a:xfrm>
            <a:off x="2258566" y="5892633"/>
            <a:ext cx="635001" cy="635001"/>
          </a:xfrm>
          <a:prstGeom prst="rect">
            <a:avLst/>
          </a:prstGeom>
          <a:ln w="12700">
            <a:miter lim="400000"/>
          </a:ln>
        </p:spPr>
      </p:pic>
      <p:pic>
        <p:nvPicPr>
          <p:cNvPr id="28" name="pasted-image.pdf"/>
          <p:cNvPicPr/>
          <p:nvPr/>
        </p:nvPicPr>
        <p:blipFill>
          <a:blip r:embed="rId5">
            <a:extLst/>
          </a:blip>
          <a:stretch>
            <a:fillRect/>
          </a:stretch>
        </p:blipFill>
        <p:spPr>
          <a:xfrm>
            <a:off x="2205935" y="5897983"/>
            <a:ext cx="635001" cy="635001"/>
          </a:xfrm>
          <a:prstGeom prst="rect">
            <a:avLst/>
          </a:prstGeom>
          <a:ln w="12700">
            <a:miter lim="400000"/>
          </a:ln>
        </p:spPr>
      </p:pic>
      <p:pic>
        <p:nvPicPr>
          <p:cNvPr id="29" name="pasted-image.pdf"/>
          <p:cNvPicPr/>
          <p:nvPr/>
        </p:nvPicPr>
        <p:blipFill>
          <a:blip r:embed="rId5">
            <a:extLst/>
          </a:blip>
          <a:stretch>
            <a:fillRect/>
          </a:stretch>
        </p:blipFill>
        <p:spPr>
          <a:xfrm>
            <a:off x="2205934" y="4750340"/>
            <a:ext cx="635001" cy="635001"/>
          </a:xfrm>
          <a:prstGeom prst="rect">
            <a:avLst/>
          </a:prstGeom>
          <a:ln w="12700">
            <a:miter lim="400000"/>
          </a:ln>
        </p:spPr>
      </p:pic>
      <p:pic>
        <p:nvPicPr>
          <p:cNvPr id="30" name="pasted-image.pdf"/>
          <p:cNvPicPr/>
          <p:nvPr/>
        </p:nvPicPr>
        <p:blipFill>
          <a:blip r:embed="rId6">
            <a:extLst/>
          </a:blip>
          <a:stretch>
            <a:fillRect/>
          </a:stretch>
        </p:blipFill>
        <p:spPr>
          <a:xfrm>
            <a:off x="2205935" y="3602698"/>
            <a:ext cx="635000" cy="635001"/>
          </a:xfrm>
          <a:prstGeom prst="rect">
            <a:avLst/>
          </a:prstGeom>
          <a:ln w="12700">
            <a:miter lim="400000"/>
          </a:ln>
        </p:spPr>
      </p:pic>
      <p:sp>
        <p:nvSpPr>
          <p:cNvPr id="31"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Volgende</a:t>
            </a:r>
            <a:endParaRPr dirty="0">
              <a:latin typeface="Avenir Next Condensed"/>
            </a:endParaRPr>
          </a:p>
        </p:txBody>
      </p:sp>
      <p:pic>
        <p:nvPicPr>
          <p:cNvPr id="34" name="pasted-image.pdf"/>
          <p:cNvPicPr/>
          <p:nvPr/>
        </p:nvPicPr>
        <p:blipFill>
          <a:blip r:embed="rId7">
            <a:extLst/>
          </a:blip>
          <a:stretch>
            <a:fillRect/>
          </a:stretch>
        </p:blipFill>
        <p:spPr>
          <a:xfrm>
            <a:off x="11112890" y="40835"/>
            <a:ext cx="1577163" cy="1117753"/>
          </a:xfrm>
          <a:prstGeom prst="rect">
            <a:avLst/>
          </a:prstGeom>
          <a:ln w="12700">
            <a:miter lim="400000"/>
          </a:ln>
        </p:spPr>
      </p:pic>
      <p:sp>
        <p:nvSpPr>
          <p:cNvPr id="35" name="Shape 47"/>
          <p:cNvSpPr/>
          <p:nvPr/>
        </p:nvSpPr>
        <p:spPr>
          <a:xfrm>
            <a:off x="2687550" y="1335451"/>
            <a:ext cx="9189397" cy="203132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t">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a:solidFill>
                  <a:srgbClr val="004F50"/>
                </a:solidFill>
              </a:rPr>
              <a:t>De acties zijn </a:t>
            </a:r>
          </a:p>
          <a:p>
            <a:pPr marL="285750" indent="-285750">
              <a:buFont typeface="Arial" panose="020B0604020202020204" pitchFamily="34" charset="0"/>
              <a:buChar char="•"/>
              <a:defRPr sz="1800">
                <a:solidFill>
                  <a:srgbClr val="000000"/>
                </a:solidFill>
              </a:defRPr>
            </a:pPr>
            <a:r>
              <a:rPr lang="nl-NL" sz="1600" dirty="0">
                <a:solidFill>
                  <a:srgbClr val="004F50"/>
                </a:solidFill>
              </a:rPr>
              <a:t>Adviseren, Instrueren, Begeleiden en </a:t>
            </a:r>
          </a:p>
          <a:p>
            <a:pPr marL="285750" indent="-285750">
              <a:buFont typeface="Arial" panose="020B0604020202020204" pitchFamily="34" charset="0"/>
              <a:buChar char="•"/>
              <a:defRPr sz="1800">
                <a:solidFill>
                  <a:srgbClr val="000000"/>
                </a:solidFill>
              </a:defRPr>
            </a:pPr>
            <a:r>
              <a:rPr lang="nl-NL" sz="1600" dirty="0">
                <a:solidFill>
                  <a:srgbClr val="004F50"/>
                </a:solidFill>
              </a:rPr>
              <a:t>Monitoren en Bewaken.  </a:t>
            </a:r>
          </a:p>
          <a:p>
            <a:pPr>
              <a:defRPr sz="1800">
                <a:solidFill>
                  <a:srgbClr val="000000"/>
                </a:solidFill>
              </a:defRPr>
            </a:pPr>
            <a:endParaRPr lang="nl-NL" dirty="0"/>
          </a:p>
          <a:p>
            <a:pPr>
              <a:defRPr sz="1800">
                <a:solidFill>
                  <a:srgbClr val="000000"/>
                </a:solidFill>
              </a:defRPr>
            </a:pPr>
            <a:r>
              <a:rPr lang="nl-NL" sz="1600" dirty="0">
                <a:solidFill>
                  <a:srgbClr val="004F50"/>
                </a:solidFill>
              </a:rPr>
              <a:t>Welke actievlakken kies jij om mevrouw te helpen omgaan met de gevolgen van Alzheimer, het goed eten en </a:t>
            </a:r>
            <a:r>
              <a:rPr lang="nl-NL" sz="1600">
                <a:solidFill>
                  <a:srgbClr val="004F50"/>
                </a:solidFill>
                <a:latin typeface="Avenir Next Condensed Demi Bold" charset="0"/>
              </a:rPr>
              <a:t>het bewaken van de persoonlijke hygiëne?</a:t>
            </a:r>
            <a:r>
              <a:rPr lang="nl-NL" sz="1600">
                <a:solidFill>
                  <a:srgbClr val="004F50"/>
                </a:solidFill>
              </a:rPr>
              <a:t> </a:t>
            </a:r>
            <a:endParaRPr lang="nl-NL" sz="1600" dirty="0">
              <a:solidFill>
                <a:srgbClr val="004F50"/>
              </a:solidFill>
            </a:endParaRPr>
          </a:p>
          <a:p>
            <a:pPr>
              <a:defRPr sz="1800">
                <a:solidFill>
                  <a:srgbClr val="000000"/>
                </a:solidFill>
              </a:defRPr>
            </a:pPr>
            <a:endParaRPr lang="nl-NL" dirty="0"/>
          </a:p>
          <a:p>
            <a:pPr lvl="0">
              <a:defRPr sz="1800">
                <a:solidFill>
                  <a:srgbClr val="000000"/>
                </a:solidFill>
              </a:defRPr>
            </a:pPr>
            <a:r>
              <a:rPr lang="nl-NL" sz="1600" dirty="0">
                <a:solidFill>
                  <a:srgbClr val="004F50"/>
                </a:solidFill>
              </a:rPr>
              <a:t>MAAK JE KEUZE: </a:t>
            </a:r>
          </a:p>
        </p:txBody>
      </p:sp>
      <p:pic>
        <p:nvPicPr>
          <p:cNvPr id="38" name="Picture 2" descr="G:\Mijn afbeeldingen\FINAL cirkel stappen\Dia4.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31705"/>
          <a:stretch/>
        </p:blipFill>
        <p:spPr bwMode="auto">
          <a:xfrm>
            <a:off x="-50328" y="1276400"/>
            <a:ext cx="1561224" cy="1714500"/>
          </a:xfrm>
          <a:prstGeom prst="rect">
            <a:avLst/>
          </a:prstGeom>
          <a:noFill/>
          <a:extLst>
            <a:ext uri="{909E8E84-426E-40DD-AFC4-6F175D3DCCD1}">
              <a14:hiddenFill xmlns:a14="http://schemas.microsoft.com/office/drawing/2010/main">
                <a:solidFill>
                  <a:srgbClr val="FFFFFF"/>
                </a:solidFill>
              </a14:hiddenFill>
            </a:ext>
          </a:extLst>
        </p:spPr>
      </p:pic>
      <p:sp>
        <p:nvSpPr>
          <p:cNvPr id="27" name="Rechthoek 26"/>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5 (van 5)</a:t>
            </a:r>
            <a:endParaRPr lang="nl-NL" sz="2900" dirty="0">
              <a:solidFill>
                <a:srgbClr val="004F50"/>
              </a:solidFill>
            </a:endParaRPr>
          </a:p>
        </p:txBody>
      </p:sp>
      <p:sp>
        <p:nvSpPr>
          <p:cNvPr id="32"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2013967754"/>
      </p:ext>
    </p:extLst>
  </p:cSld>
  <p:clrMapOvr>
    <a:masterClrMapping/>
  </p:clrMapOvr>
  <p:transition spd="med"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a:defRPr sz="2400"/>
            </a:pPr>
            <a:endParaRPr sz="2400" dirty="0"/>
          </a:p>
        </p:txBody>
      </p:sp>
      <p:sp>
        <p:nvSpPr>
          <p:cNvPr id="47" name="Shape 47"/>
          <p:cNvSpPr/>
          <p:nvPr/>
        </p:nvSpPr>
        <p:spPr>
          <a:xfrm>
            <a:off x="2642482" y="291346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sz="1800" dirty="0">
              <a:solidFill>
                <a:srgbClr val="000000"/>
              </a:solidFill>
            </a:endParaRPr>
          </a:p>
        </p:txBody>
      </p:sp>
      <p:sp>
        <p:nvSpPr>
          <p:cNvPr id="48" name="Shape 48"/>
          <p:cNvSpPr/>
          <p:nvPr/>
        </p:nvSpPr>
        <p:spPr>
          <a:xfrm>
            <a:off x="97278" y="3069260"/>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sz="1800" dirty="0">
              <a:solidFill>
                <a:srgbClr val="000000"/>
              </a:solidFill>
            </a:endParaRPr>
          </a:p>
        </p:txBody>
      </p:sp>
      <p:sp>
        <p:nvSpPr>
          <p:cNvPr id="54" name="Shape 54"/>
          <p:cNvSpPr/>
          <p:nvPr/>
        </p:nvSpPr>
        <p:spPr>
          <a:xfrm>
            <a:off x="2687550" y="5080998"/>
            <a:ext cx="703923" cy="5701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endParaRPr sz="1800" dirty="0">
              <a:solidFill>
                <a:srgbClr val="000000"/>
              </a:solidFill>
            </a:endParaRPr>
          </a:p>
        </p:txBody>
      </p:sp>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96533" y="4954296"/>
            <a:ext cx="2916008" cy="3970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oelichting met afgeronde rechthoek 1"/>
          <p:cNvSpPr/>
          <p:nvPr/>
        </p:nvSpPr>
        <p:spPr>
          <a:xfrm flipH="1">
            <a:off x="5992965" y="3690023"/>
            <a:ext cx="3519575" cy="1169114"/>
          </a:xfrm>
          <a:prstGeom prst="wedgeRoundRectCallout">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rtl="0" latinLnBrk="1" hangingPunct="0">
              <a:spcBef>
                <a:spcPts val="1800"/>
              </a:spcBef>
              <a:spcAft>
                <a:spcPts val="1800"/>
              </a:spcAft>
            </a:pPr>
            <a:r>
              <a:rPr lang="nl-NL" sz="1600" dirty="0" smtClean="0">
                <a:solidFill>
                  <a:srgbClr val="004F50"/>
                </a:solidFill>
                <a:latin typeface="Calibri"/>
              </a:rPr>
              <a:t>Ik weet dat ik vergeetachtig ben, maar ben minder angstig.</a:t>
            </a:r>
            <a:endParaRPr lang="nl-NL" sz="1600" dirty="0">
              <a:solidFill>
                <a:srgbClr val="004F50"/>
              </a:solidFill>
              <a:latin typeface="Calibri"/>
            </a:endParaRPr>
          </a:p>
        </p:txBody>
      </p:sp>
      <p:sp>
        <p:nvSpPr>
          <p:cNvPr id="4" name="Toelichting met afgeronde rechthoek 3"/>
          <p:cNvSpPr/>
          <p:nvPr/>
        </p:nvSpPr>
        <p:spPr>
          <a:xfrm flipH="1">
            <a:off x="1663144" y="1327482"/>
            <a:ext cx="3255080" cy="1339374"/>
          </a:xfrm>
          <a:prstGeom prst="wedgeRoundRectCallout">
            <a:avLst>
              <a:gd name="adj1" fmla="val 33918"/>
              <a:gd name="adj2" fmla="val 80292"/>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Moeder eet met smaak. Dat is een zorg minder.</a:t>
            </a:r>
            <a:endParaRPr lang="nl-NL" sz="1600" dirty="0">
              <a:solidFill>
                <a:srgbClr val="004F50"/>
              </a:solidFill>
              <a:latin typeface="Calibri"/>
            </a:endParaRPr>
          </a:p>
        </p:txBody>
      </p:sp>
      <p:pic>
        <p:nvPicPr>
          <p:cNvPr id="22" name="pasted-image.pdf"/>
          <p:cNvPicPr/>
          <p:nvPr/>
        </p:nvPicPr>
        <p:blipFill>
          <a:blip r:embed="rId5">
            <a:extLst/>
          </a:blip>
          <a:stretch>
            <a:fillRect/>
          </a:stretch>
        </p:blipFill>
        <p:spPr>
          <a:xfrm>
            <a:off x="11112890" y="40835"/>
            <a:ext cx="1577163" cy="1117753"/>
          </a:xfrm>
          <a:prstGeom prst="rect">
            <a:avLst/>
          </a:prstGeom>
          <a:ln w="12700">
            <a:miter lim="400000"/>
          </a:ln>
        </p:spPr>
      </p:pic>
      <p:pic>
        <p:nvPicPr>
          <p:cNvPr id="16" name="pasted-image.pdf"/>
          <p:cNvPicPr/>
          <p:nvPr/>
        </p:nvPicPr>
        <p:blipFill>
          <a:blip r:embed="rId6">
            <a:extLst/>
          </a:blip>
          <a:stretch>
            <a:fillRect/>
          </a:stretch>
        </p:blipFill>
        <p:spPr>
          <a:xfrm>
            <a:off x="10966896" y="3392238"/>
            <a:ext cx="1598500" cy="5532909"/>
          </a:xfrm>
          <a:prstGeom prst="rect">
            <a:avLst/>
          </a:prstGeom>
          <a:ln w="12700">
            <a:miter lim="400000"/>
          </a:ln>
        </p:spPr>
      </p:pic>
      <p:pic>
        <p:nvPicPr>
          <p:cNvPr id="17" name="pasted-image.pdf"/>
          <p:cNvPicPr/>
          <p:nvPr/>
        </p:nvPicPr>
        <p:blipFill>
          <a:blip r:embed="rId7">
            <a:extLst/>
          </a:blip>
          <a:stretch>
            <a:fillRect/>
          </a:stretch>
        </p:blipFill>
        <p:spPr>
          <a:xfrm>
            <a:off x="693664" y="2979304"/>
            <a:ext cx="1785888" cy="5618342"/>
          </a:xfrm>
          <a:prstGeom prst="rect">
            <a:avLst/>
          </a:prstGeom>
          <a:ln w="12700">
            <a:miter lim="400000"/>
          </a:ln>
        </p:spPr>
      </p:pic>
      <p:pic>
        <p:nvPicPr>
          <p:cNvPr id="20" name="pasted-image.pdf"/>
          <p:cNvPicPr/>
          <p:nvPr/>
        </p:nvPicPr>
        <p:blipFill>
          <a:blip r:embed="rId8">
            <a:extLst/>
          </a:blip>
          <a:stretch>
            <a:fillRect/>
          </a:stretch>
        </p:blipFill>
        <p:spPr>
          <a:xfrm>
            <a:off x="3550106" y="3741857"/>
            <a:ext cx="1839736" cy="5417478"/>
          </a:xfrm>
          <a:prstGeom prst="rect">
            <a:avLst/>
          </a:prstGeom>
          <a:ln w="12700">
            <a:miter lim="400000"/>
          </a:ln>
        </p:spPr>
      </p:pic>
      <p:sp>
        <p:nvSpPr>
          <p:cNvPr id="21" name="Toelichting met afgeronde rechthoek 20"/>
          <p:cNvSpPr/>
          <p:nvPr/>
        </p:nvSpPr>
        <p:spPr>
          <a:xfrm flipH="1">
            <a:off x="9238704" y="1871452"/>
            <a:ext cx="3451349" cy="1169114"/>
          </a:xfrm>
          <a:prstGeom prst="wedgeRoundRectCallout">
            <a:avLst>
              <a:gd name="adj1" fmla="val 7063"/>
              <a:gd name="adj2" fmla="val 63521"/>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rtl="0" latinLnBrk="1" hangingPunct="0">
              <a:spcBef>
                <a:spcPts val="1800"/>
              </a:spcBef>
              <a:spcAft>
                <a:spcPts val="1800"/>
              </a:spcAft>
            </a:pPr>
            <a:r>
              <a:rPr lang="nl-NL" sz="1600" dirty="0" smtClean="0">
                <a:solidFill>
                  <a:srgbClr val="004F50"/>
                </a:solidFill>
                <a:latin typeface="Calibri"/>
                <a:cs typeface="Arial"/>
              </a:rPr>
              <a:t>Ik ben van Tafeltje- </a:t>
            </a:r>
            <a:r>
              <a:rPr lang="nl-NL" sz="1600" dirty="0" err="1" smtClean="0">
                <a:solidFill>
                  <a:srgbClr val="004F50"/>
                </a:solidFill>
                <a:latin typeface="Calibri"/>
                <a:cs typeface="Arial"/>
              </a:rPr>
              <a:t>dek-je</a:t>
            </a:r>
            <a:r>
              <a:rPr lang="nl-NL" sz="1600" dirty="0" smtClean="0">
                <a:solidFill>
                  <a:srgbClr val="004F50"/>
                </a:solidFill>
                <a:latin typeface="Calibri"/>
                <a:cs typeface="Arial"/>
              </a:rPr>
              <a:t> en kom uw maaltijd brengen.</a:t>
            </a:r>
            <a:r>
              <a:rPr lang="nl-NL" sz="1600" dirty="0" smtClean="0">
                <a:solidFill>
                  <a:srgbClr val="004F50"/>
                </a:solidFill>
                <a:latin typeface="Arial"/>
                <a:cs typeface="Arial"/>
              </a:rPr>
              <a:t> </a:t>
            </a:r>
            <a:endParaRPr lang="nl-NL" sz="1600" dirty="0">
              <a:solidFill>
                <a:srgbClr val="004F50"/>
              </a:solidFill>
              <a:latin typeface="Arial"/>
              <a:cs typeface="Arial"/>
            </a:endParaRPr>
          </a:p>
        </p:txBody>
      </p:sp>
      <p:sp>
        <p:nvSpPr>
          <p:cNvPr id="18"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9"/>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Volgende</a:t>
            </a:r>
            <a:endParaRPr dirty="0"/>
          </a:p>
        </p:txBody>
      </p:sp>
      <p:sp>
        <p:nvSpPr>
          <p:cNvPr id="19" name="Toelichting met afgeronde rechthoek 18"/>
          <p:cNvSpPr/>
          <p:nvPr/>
        </p:nvSpPr>
        <p:spPr>
          <a:xfrm flipH="1">
            <a:off x="4918224" y="2535780"/>
            <a:ext cx="2419628" cy="1066959"/>
          </a:xfrm>
          <a:prstGeom prst="wedgeRoundRectCallout">
            <a:avLst>
              <a:gd name="adj1" fmla="val 33918"/>
              <a:gd name="adj2" fmla="val 80292"/>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a:solidFill>
                  <a:srgbClr val="004F50"/>
                </a:solidFill>
                <a:latin typeface="Calibri"/>
              </a:rPr>
              <a:t>D</a:t>
            </a:r>
            <a:r>
              <a:rPr lang="nl-NL" sz="1600" dirty="0" smtClean="0">
                <a:solidFill>
                  <a:srgbClr val="004F50"/>
                </a:solidFill>
                <a:latin typeface="Calibri"/>
              </a:rPr>
              <a:t>e situatie is rustiger nu.</a:t>
            </a:r>
            <a:r>
              <a:rPr lang="nl-NL" sz="1600" dirty="0" smtClean="0">
                <a:solidFill>
                  <a:srgbClr val="004F50"/>
                </a:solidFill>
                <a:latin typeface="ITC Syndor Com Book" panose="020B050404050A080204" pitchFamily="34" charset="0"/>
              </a:rPr>
              <a:t> </a:t>
            </a:r>
            <a:endParaRPr lang="nl-NL" sz="1600" dirty="0">
              <a:solidFill>
                <a:srgbClr val="004F50"/>
              </a:solidFill>
              <a:latin typeface="ITC Syndor Com Book" panose="020B050404050A080204" pitchFamily="34" charset="0"/>
            </a:endParaRPr>
          </a:p>
        </p:txBody>
      </p:sp>
      <p:sp>
        <p:nvSpPr>
          <p:cNvPr id="23" name="Rechthoek 22"/>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Hoe gaat het nu?</a:t>
            </a:r>
            <a:endParaRPr lang="nl-NL" sz="2900" dirty="0">
              <a:solidFill>
                <a:srgbClr val="004F50"/>
              </a:solidFill>
            </a:endParaRPr>
          </a:p>
        </p:txBody>
      </p:sp>
      <p:sp>
        <p:nvSpPr>
          <p:cNvPr id="24"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9"/>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2597897930"/>
      </p:ext>
    </p:extLst>
  </p:cSld>
  <p:clrMapOvr>
    <a:masterClrMapping/>
  </p:clrMapOvr>
  <p:transition spd="med"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a:p>
        </p:txBody>
      </p:sp>
      <p:sp>
        <p:nvSpPr>
          <p:cNvPr id="46" name="Shape 46"/>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1600" dirty="0">
              <a:solidFill>
                <a:srgbClr val="004F50"/>
              </a:solidFill>
            </a:endParaRPr>
          </a:p>
        </p:txBody>
      </p:sp>
      <p:sp>
        <p:nvSpPr>
          <p:cNvPr id="47" name="Shape 47"/>
          <p:cNvSpPr/>
          <p:nvPr/>
        </p:nvSpPr>
        <p:spPr>
          <a:xfrm>
            <a:off x="2642482" y="291346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48" name="Shape 48"/>
          <p:cNvSpPr/>
          <p:nvPr/>
        </p:nvSpPr>
        <p:spPr>
          <a:xfrm>
            <a:off x="97278" y="3069260"/>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49" name="Shape 49"/>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2900" dirty="0" smtClean="0">
                <a:solidFill>
                  <a:srgbClr val="004F50"/>
                </a:solidFill>
              </a:rPr>
              <a:t>Einde casus psychosociaal domein </a:t>
            </a:r>
            <a:endParaRPr sz="2900" dirty="0">
              <a:solidFill>
                <a:srgbClr val="004F50"/>
              </a:solidFill>
            </a:endParaRPr>
          </a:p>
        </p:txBody>
      </p:sp>
      <p:sp>
        <p:nvSpPr>
          <p:cNvPr id="54" name="Shape 54"/>
          <p:cNvSpPr/>
          <p:nvPr/>
        </p:nvSpPr>
        <p:spPr>
          <a:xfrm>
            <a:off x="2687550" y="5080998"/>
            <a:ext cx="703923" cy="5701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3100" dirty="0">
              <a:solidFill>
                <a:srgbClr val="FFFFFF"/>
              </a:solidFill>
            </a:endParaRPr>
          </a:p>
        </p:txBody>
      </p:sp>
      <p:sp>
        <p:nvSpPr>
          <p:cNvPr id="62" name="Shape 62"/>
          <p:cNvSpPr/>
          <p:nvPr/>
        </p:nvSpPr>
        <p:spPr>
          <a:xfrm>
            <a:off x="97278" y="4200068"/>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3" name="Rechthoek 2"/>
          <p:cNvSpPr/>
          <p:nvPr/>
        </p:nvSpPr>
        <p:spPr>
          <a:xfrm>
            <a:off x="9611541" y="8235950"/>
            <a:ext cx="2349438" cy="487252"/>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sp>
        <p:nvSpPr>
          <p:cNvPr id="25" name="Shape 92"/>
          <p:cNvSpPr/>
          <p:nvPr/>
        </p:nvSpPr>
        <p:spPr>
          <a:xfrm>
            <a:off x="2642482" y="1421216"/>
            <a:ext cx="9318497" cy="2277547"/>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Je hebt nu op onderdelen geoefend met de systematiek van het Omaha System. In de werkelijkheid zal je steeds de huidige stand van zaken van je cliënt monitoren en bij einde zorg evalueer je op elk gebied. </a:t>
            </a:r>
          </a:p>
          <a:p>
            <a:pPr lvl="0">
              <a:defRPr sz="1800">
                <a:solidFill>
                  <a:srgbClr val="000000"/>
                </a:solidFill>
              </a:defRPr>
            </a:pPr>
            <a:endParaRPr lang="nl-NL" dirty="0"/>
          </a:p>
          <a:p>
            <a:pPr lvl="0">
              <a:defRPr sz="1800">
                <a:solidFill>
                  <a:srgbClr val="000000"/>
                </a:solidFill>
              </a:defRPr>
            </a:pPr>
            <a:r>
              <a:rPr lang="nl-NL" sz="1600" dirty="0" smtClean="0">
                <a:solidFill>
                  <a:srgbClr val="004F50"/>
                </a:solidFill>
              </a:rPr>
              <a:t>Oefen ook eens met de cases over het </a:t>
            </a:r>
            <a:r>
              <a:rPr lang="nl-NL" sz="1600" dirty="0" err="1" smtClean="0">
                <a:solidFill>
                  <a:srgbClr val="004F50"/>
                </a:solidFill>
              </a:rPr>
              <a:t>Gezondheidsgerelateerd</a:t>
            </a:r>
            <a:r>
              <a:rPr lang="nl-NL" sz="1600" dirty="0" smtClean="0">
                <a:solidFill>
                  <a:srgbClr val="004F50"/>
                </a:solidFill>
              </a:rPr>
              <a:t> gedragsdomein, Fysiologisch domein of Omgevingsdomein. Je vindt deze op de website www.omahasystem.nl</a:t>
            </a:r>
          </a:p>
          <a:p>
            <a:pPr lvl="0">
              <a:defRPr sz="1800">
                <a:solidFill>
                  <a:srgbClr val="000000"/>
                </a:solidFill>
              </a:defRPr>
            </a:pPr>
            <a:endParaRPr lang="nl-NL" dirty="0"/>
          </a:p>
          <a:p>
            <a:pPr lvl="0">
              <a:defRPr sz="1800">
                <a:solidFill>
                  <a:srgbClr val="000000"/>
                </a:solidFill>
              </a:defRPr>
            </a:pPr>
            <a:endParaRPr lang="nl-NL" sz="1600" dirty="0" smtClean="0">
              <a:solidFill>
                <a:srgbClr val="004F50"/>
              </a:solidFill>
            </a:endParaRPr>
          </a:p>
          <a:p>
            <a:pPr lvl="0">
              <a:defRPr sz="1800">
                <a:solidFill>
                  <a:srgbClr val="000000"/>
                </a:solidFill>
              </a:defRPr>
            </a:pPr>
            <a:r>
              <a:rPr lang="nl-NL" sz="1600" dirty="0" smtClean="0">
                <a:solidFill>
                  <a:srgbClr val="004F50"/>
                </a:solidFill>
              </a:rPr>
              <a:t>Bedankt voor je aandacht en veel succes met het werken in de praktijk met het Omaha System!</a:t>
            </a:r>
          </a:p>
        </p:txBody>
      </p:sp>
      <p:sp>
        <p:nvSpPr>
          <p:cNvPr id="18" name="Shape 39">
            <a:hlinkClick r:id="" action="ppaction://hlinkshowjump?jump=endshow"/>
          </p:cNvPr>
          <p:cNvSpPr/>
          <p:nvPr/>
        </p:nvSpPr>
        <p:spPr>
          <a:xfrm>
            <a:off x="10426520"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Einde</a:t>
            </a:r>
            <a:endParaRPr dirty="0"/>
          </a:p>
        </p:txBody>
      </p:sp>
      <p:pic>
        <p:nvPicPr>
          <p:cNvPr id="20" name="pasted-image.pdf"/>
          <p:cNvPicPr/>
          <p:nvPr/>
        </p:nvPicPr>
        <p:blipFill>
          <a:blip r:embed="rId5">
            <a:extLst/>
          </a:blip>
          <a:stretch>
            <a:fillRect/>
          </a:stretch>
        </p:blipFill>
        <p:spPr>
          <a:xfrm>
            <a:off x="11112890" y="40835"/>
            <a:ext cx="1577163" cy="1117753"/>
          </a:xfrm>
          <a:prstGeom prst="rect">
            <a:avLst/>
          </a:prstGeom>
          <a:ln w="12700">
            <a:miter lim="400000"/>
          </a:ln>
        </p:spPr>
      </p:pic>
      <p:pic>
        <p:nvPicPr>
          <p:cNvPr id="2050" name="Picture 2"/>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804" b="100000" l="0" r="100000"/>
                    </a14:imgEffect>
                  </a14:imgLayer>
                </a14:imgProps>
              </a:ext>
              <a:ext uri="{28A0092B-C50C-407E-A947-70E740481C1C}">
                <a14:useLocalDpi xmlns:a14="http://schemas.microsoft.com/office/drawing/2010/main" val="0"/>
              </a:ext>
            </a:extLst>
          </a:blip>
          <a:srcRect/>
          <a:stretch>
            <a:fillRect/>
          </a:stretch>
        </p:blipFill>
        <p:spPr bwMode="auto">
          <a:xfrm>
            <a:off x="4270139" y="3917895"/>
            <a:ext cx="4464521" cy="4700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829307"/>
      </p:ext>
    </p:extLst>
  </p:cSld>
  <p:clrMapOvr>
    <a:masterClrMapping/>
  </p:clrMapOvr>
  <p:transition spd="med"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sp>
        <p:nvSpPr>
          <p:cNvPr id="46" name="Shape 46"/>
          <p:cNvSpPr/>
          <p:nvPr/>
        </p:nvSpPr>
        <p:spPr>
          <a:xfrm>
            <a:off x="2631707" y="1452590"/>
            <a:ext cx="9318497" cy="507831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Marieke, de wijkverpleegkundige, verzamelt en onderzoekt de gegevens in een eerste gesprek:</a:t>
            </a:r>
          </a:p>
          <a:p>
            <a:pPr lvl="0">
              <a:defRPr sz="1800">
                <a:solidFill>
                  <a:srgbClr val="000000"/>
                </a:solidFill>
              </a:defRPr>
            </a:pPr>
            <a:r>
              <a:rPr lang="nl-NL" sz="1600" dirty="0" smtClean="0">
                <a:solidFill>
                  <a:srgbClr val="004F50"/>
                </a:solidFill>
              </a:rPr>
              <a:t>Mevrouw van Amersfoort is 92 jaar. Ze is weduwe, haar man is 20 jaar geleden overleden. Ze woont zelfstandig in een gelijkvloerse benedenwoning. </a:t>
            </a:r>
          </a:p>
          <a:p>
            <a:pPr lvl="0">
              <a:defRPr sz="1800">
                <a:solidFill>
                  <a:srgbClr val="000000"/>
                </a:solidFill>
              </a:defRPr>
            </a:pPr>
            <a:endParaRPr lang="nl-NL" sz="1600" dirty="0" smtClean="0">
              <a:solidFill>
                <a:srgbClr val="004F50"/>
              </a:solidFill>
            </a:endParaRPr>
          </a:p>
          <a:p>
            <a:pPr lvl="0">
              <a:defRPr sz="1800">
                <a:solidFill>
                  <a:srgbClr val="000000"/>
                </a:solidFill>
              </a:defRPr>
            </a:pPr>
            <a:r>
              <a:rPr lang="nl-NL" sz="1600" dirty="0" smtClean="0">
                <a:solidFill>
                  <a:srgbClr val="004F50"/>
                </a:solidFill>
              </a:rPr>
              <a:t>Sinds een jaar is zij toenemend vergeetachtig en een maand geleden gediagnosticeerd met de ziekte van Alzheimer. Zij geeft aan, dat ze naast het vergeetachtig zijn, zich ook  in toenemende mate in de war en angstig voelt. </a:t>
            </a:r>
          </a:p>
          <a:p>
            <a:pPr lvl="0">
              <a:defRPr sz="1800">
                <a:solidFill>
                  <a:srgbClr val="000000"/>
                </a:solidFill>
              </a:defRPr>
            </a:pPr>
            <a:endParaRPr lang="nl-NL" sz="1600" dirty="0" smtClean="0">
              <a:solidFill>
                <a:srgbClr val="004F50"/>
              </a:solidFill>
            </a:endParaRPr>
          </a:p>
          <a:p>
            <a:pPr lvl="0">
              <a:defRPr sz="1800">
                <a:solidFill>
                  <a:srgbClr val="000000"/>
                </a:solidFill>
              </a:defRPr>
            </a:pPr>
            <a:r>
              <a:rPr lang="nl-NL" sz="1600" dirty="0" smtClean="0">
                <a:solidFill>
                  <a:srgbClr val="004F50"/>
                </a:solidFill>
              </a:rPr>
              <a:t>Mevrouw van Amersfoort heeft twee dochters met wie zij goed contact heeft. De dochters wonen beiden  bij haar om de hoek. In overleg heeft de oudste dochter, Wilma, thuiszorg ingeschakeld. </a:t>
            </a:r>
          </a:p>
          <a:p>
            <a:pPr lvl="0">
              <a:defRPr sz="1800">
                <a:solidFill>
                  <a:srgbClr val="000000"/>
                </a:solidFill>
              </a:defRPr>
            </a:pPr>
            <a:endParaRPr lang="nl-NL" dirty="0"/>
          </a:p>
          <a:p>
            <a:pPr lvl="0">
              <a:defRPr sz="1800">
                <a:solidFill>
                  <a:srgbClr val="000000"/>
                </a:solidFill>
              </a:defRPr>
            </a:pPr>
            <a:r>
              <a:rPr lang="nl-NL" sz="1600" dirty="0" smtClean="0">
                <a:solidFill>
                  <a:srgbClr val="004F50"/>
                </a:solidFill>
              </a:rPr>
              <a:t>Wilma heeft de indruk, dat haar moeder minder goed voor zichzelf zorgt. Haar kleding ruikt niet fris en ze maakt zich zorgen of haar moeder wel goed eet. Mevrouw van Amersfoort zelf geeft aan, dat zij dankbaar is en tegelijkertijd moeite heeft dat haar dochters veel van haar overnemen. </a:t>
            </a:r>
          </a:p>
          <a:p>
            <a:pPr lvl="0">
              <a:defRPr sz="1800">
                <a:solidFill>
                  <a:srgbClr val="000000"/>
                </a:solidFill>
              </a:defRPr>
            </a:pPr>
            <a:endParaRPr lang="nl-NL" dirty="0"/>
          </a:p>
          <a:p>
            <a:pPr lvl="0">
              <a:defRPr sz="1800">
                <a:solidFill>
                  <a:srgbClr val="000000"/>
                </a:solidFill>
              </a:defRPr>
            </a:pPr>
            <a:endParaRPr lang="nl-NL" sz="1600" dirty="0" smtClean="0">
              <a:solidFill>
                <a:srgbClr val="004F50"/>
              </a:solidFill>
            </a:endParaRPr>
          </a:p>
          <a:p>
            <a:pPr lvl="0">
              <a:defRPr sz="1800">
                <a:solidFill>
                  <a:srgbClr val="000000"/>
                </a:solidFill>
              </a:defRPr>
            </a:pPr>
            <a:endParaRPr lang="nl-NL" dirty="0"/>
          </a:p>
          <a:p>
            <a:pPr lvl="0">
              <a:defRPr sz="1800">
                <a:solidFill>
                  <a:srgbClr val="000000"/>
                </a:solidFill>
              </a:defRPr>
            </a:pPr>
            <a:endParaRPr lang="nl-NL" dirty="0"/>
          </a:p>
          <a:p>
            <a:pPr lvl="0">
              <a:defRPr sz="1800">
                <a:solidFill>
                  <a:srgbClr val="000000"/>
                </a:solidFill>
              </a:defRPr>
            </a:pPr>
            <a:endParaRPr lang="nl-NL" dirty="0" smtClean="0"/>
          </a:p>
          <a:p>
            <a:pPr lvl="0">
              <a:defRPr sz="1800">
                <a:solidFill>
                  <a:srgbClr val="000000"/>
                </a:solidFill>
              </a:defRPr>
            </a:pPr>
            <a:endParaRPr lang="nl-NL" sz="1600" dirty="0" smtClean="0">
              <a:solidFill>
                <a:srgbClr val="004F50"/>
              </a:solidFill>
            </a:endParaRPr>
          </a:p>
        </p:txBody>
      </p:sp>
      <p:sp>
        <p:nvSpPr>
          <p:cNvPr id="47" name="Shape 47"/>
          <p:cNvSpPr/>
          <p:nvPr/>
        </p:nvSpPr>
        <p:spPr>
          <a:xfrm>
            <a:off x="2642482" y="291346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48" name="Shape 48"/>
          <p:cNvSpPr/>
          <p:nvPr/>
        </p:nvSpPr>
        <p:spPr>
          <a:xfrm>
            <a:off x="97278" y="3069260"/>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54" name="Shape 54"/>
          <p:cNvSpPr/>
          <p:nvPr/>
        </p:nvSpPr>
        <p:spPr>
          <a:xfrm>
            <a:off x="2687550" y="5080998"/>
            <a:ext cx="703923" cy="5701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3100" dirty="0">
              <a:solidFill>
                <a:srgbClr val="FFFFFF"/>
              </a:solidFill>
            </a:endParaRPr>
          </a:p>
        </p:txBody>
      </p:sp>
      <p:sp>
        <p:nvSpPr>
          <p:cNvPr id="62" name="Shape 62"/>
          <p:cNvSpPr/>
          <p:nvPr/>
        </p:nvSpPr>
        <p:spPr>
          <a:xfrm>
            <a:off x="97278" y="4200068"/>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2380" y="6107644"/>
            <a:ext cx="2520280" cy="3431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asted-image.pdf"/>
          <p:cNvPicPr/>
          <p:nvPr/>
        </p:nvPicPr>
        <p:blipFill>
          <a:blip r:embed="rId5">
            <a:extLst/>
          </a:blip>
          <a:stretch>
            <a:fillRect/>
          </a:stretch>
        </p:blipFill>
        <p:spPr>
          <a:xfrm>
            <a:off x="5011912" y="5390018"/>
            <a:ext cx="1122095" cy="4073851"/>
          </a:xfrm>
          <a:prstGeom prst="rect">
            <a:avLst/>
          </a:prstGeom>
          <a:ln w="12700">
            <a:miter lim="400000"/>
          </a:ln>
        </p:spPr>
      </p:pic>
      <p:sp>
        <p:nvSpPr>
          <p:cNvPr id="18"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Volgende</a:t>
            </a:r>
            <a:endParaRPr dirty="0">
              <a:latin typeface="Avenir Next Condensed"/>
            </a:endParaRPr>
          </a:p>
        </p:txBody>
      </p:sp>
      <p:pic>
        <p:nvPicPr>
          <p:cNvPr id="15" name="pasted-image.pdf"/>
          <p:cNvPicPr/>
          <p:nvPr/>
        </p:nvPicPr>
        <p:blipFill>
          <a:blip r:embed="rId7">
            <a:extLst/>
          </a:blip>
          <a:stretch>
            <a:fillRect/>
          </a:stretch>
        </p:blipFill>
        <p:spPr>
          <a:xfrm>
            <a:off x="11112890" y="40835"/>
            <a:ext cx="1577163" cy="1117753"/>
          </a:xfrm>
          <a:prstGeom prst="rect">
            <a:avLst/>
          </a:prstGeom>
          <a:ln w="12700">
            <a:miter lim="400000"/>
          </a:ln>
        </p:spPr>
      </p:pic>
      <p:sp>
        <p:nvSpPr>
          <p:cNvPr id="17" name="Toelichting met afgeronde rechthoek 16"/>
          <p:cNvSpPr/>
          <p:nvPr/>
        </p:nvSpPr>
        <p:spPr>
          <a:xfrm>
            <a:off x="8986360" y="5128567"/>
            <a:ext cx="2880320" cy="1611789"/>
          </a:xfrm>
          <a:prstGeom prst="wedgeRoundRectCallout">
            <a:avLst>
              <a:gd name="adj1" fmla="val -44685"/>
              <a:gd name="adj2" fmla="val 75683"/>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Ik weet dat u de zuster bent, maar ik ben even uw naam vergeten. </a:t>
            </a:r>
            <a:endParaRPr lang="nl-NL" sz="1600" dirty="0">
              <a:solidFill>
                <a:srgbClr val="004F50"/>
              </a:solidFill>
              <a:latin typeface="Calibri"/>
            </a:endParaRPr>
          </a:p>
        </p:txBody>
      </p:sp>
      <p:pic>
        <p:nvPicPr>
          <p:cNvPr id="25" name="Picture 2" descr="G:\Mijn afbeeldingen\FINAL cirkel stappen\Dia1.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6457" r="32910"/>
          <a:stretch/>
        </p:blipFill>
        <p:spPr bwMode="auto">
          <a:xfrm>
            <a:off x="97278" y="1290092"/>
            <a:ext cx="1386068" cy="17145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6" name="Rechthoek 25"/>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Even kennismaken met mevr. van Amersfoort</a:t>
            </a:r>
            <a:endParaRPr lang="nl-NL" sz="2900" dirty="0">
              <a:solidFill>
                <a:srgbClr val="004F50"/>
              </a:solidFill>
            </a:endParaRPr>
          </a:p>
        </p:txBody>
      </p:sp>
      <p:sp>
        <p:nvSpPr>
          <p:cNvPr id="16"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3871454397"/>
      </p:ext>
    </p:extLst>
  </p:cSld>
  <p:clrMapOvr>
    <a:masterClrMapping/>
  </p:clrMapOvr>
  <p:transition spd="med"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sp>
        <p:nvSpPr>
          <p:cNvPr id="49" name="Shape 49"/>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grpSp>
        <p:nvGrpSpPr>
          <p:cNvPr id="52" name="Group 52"/>
          <p:cNvGrpSpPr/>
          <p:nvPr/>
        </p:nvGrpSpPr>
        <p:grpSpPr>
          <a:xfrm>
            <a:off x="2687550" y="4044274"/>
            <a:ext cx="703923" cy="660401"/>
            <a:chOff x="0" y="0"/>
            <a:chExt cx="703922" cy="660400"/>
          </a:xfrm>
        </p:grpSpPr>
        <p:sp>
          <p:nvSpPr>
            <p:cNvPr id="50" name="Shape 50"/>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endParaRPr dirty="0"/>
            </a:p>
          </p:txBody>
        </p:sp>
        <p:sp>
          <p:nvSpPr>
            <p:cNvPr id="51" name="Shape 51"/>
            <p:cNvSpPr/>
            <p:nvPr/>
          </p:nvSpPr>
          <p:spPr>
            <a:xfrm>
              <a:off x="0" y="33424"/>
              <a:ext cx="703922" cy="5645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3100" dirty="0">
                  <a:solidFill>
                    <a:srgbClr val="FFFFFF"/>
                  </a:solidFill>
                </a:rPr>
                <a:t>A</a:t>
              </a:r>
            </a:p>
          </p:txBody>
        </p:sp>
      </p:grpSp>
      <p:grpSp>
        <p:nvGrpSpPr>
          <p:cNvPr id="55" name="Group 55"/>
          <p:cNvGrpSpPr/>
          <p:nvPr/>
        </p:nvGrpSpPr>
        <p:grpSpPr>
          <a:xfrm>
            <a:off x="2687550" y="5047574"/>
            <a:ext cx="703923" cy="660401"/>
            <a:chOff x="0" y="0"/>
            <a:chExt cx="703922" cy="660400"/>
          </a:xfrm>
        </p:grpSpPr>
        <p:sp>
          <p:nvSpPr>
            <p:cNvPr id="53" name="Shape 53"/>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endParaRPr dirty="0"/>
            </a:p>
          </p:txBody>
        </p:sp>
        <p:sp>
          <p:nvSpPr>
            <p:cNvPr id="54" name="Shape 54"/>
            <p:cNvSpPr/>
            <p:nvPr/>
          </p:nvSpPr>
          <p:spPr>
            <a:xfrm>
              <a:off x="0" y="33424"/>
              <a:ext cx="703922" cy="5701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3100" dirty="0">
                  <a:solidFill>
                    <a:srgbClr val="FFFFFF"/>
                  </a:solidFill>
                </a:rPr>
                <a:t>B</a:t>
              </a:r>
            </a:p>
          </p:txBody>
        </p:sp>
      </p:grpSp>
      <p:grpSp>
        <p:nvGrpSpPr>
          <p:cNvPr id="58" name="Group 58"/>
          <p:cNvGrpSpPr/>
          <p:nvPr/>
        </p:nvGrpSpPr>
        <p:grpSpPr>
          <a:xfrm>
            <a:off x="2687550" y="6054859"/>
            <a:ext cx="703923" cy="660401"/>
            <a:chOff x="0" y="0"/>
            <a:chExt cx="703922" cy="660400"/>
          </a:xfrm>
        </p:grpSpPr>
        <p:sp>
          <p:nvSpPr>
            <p:cNvPr id="56" name="Shape 56"/>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endParaRPr dirty="0"/>
            </a:p>
          </p:txBody>
        </p:sp>
        <p:sp>
          <p:nvSpPr>
            <p:cNvPr id="57" name="Shape 57"/>
            <p:cNvSpPr/>
            <p:nvPr/>
          </p:nvSpPr>
          <p:spPr>
            <a:xfrm>
              <a:off x="0" y="33424"/>
              <a:ext cx="703922" cy="5682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3100" dirty="0">
                  <a:solidFill>
                    <a:srgbClr val="FFFFFF"/>
                  </a:solidFill>
                </a:rPr>
                <a:t>C</a:t>
              </a:r>
            </a:p>
          </p:txBody>
        </p:sp>
      </p:grpSp>
      <p:sp>
        <p:nvSpPr>
          <p:cNvPr id="59" name="Shape 59"/>
          <p:cNvSpPr/>
          <p:nvPr/>
        </p:nvSpPr>
        <p:spPr>
          <a:xfrm>
            <a:off x="3620382" y="40374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Geestelijke gezondheid, Verwaarlozing, Spiritualiteit</a:t>
            </a:r>
            <a:endParaRPr sz="1600" i="1" dirty="0">
              <a:solidFill>
                <a:srgbClr val="004F50"/>
              </a:solidFill>
            </a:endParaRPr>
          </a:p>
        </p:txBody>
      </p:sp>
      <p:sp>
        <p:nvSpPr>
          <p:cNvPr id="60" name="Shape 60"/>
          <p:cNvSpPr/>
          <p:nvPr/>
        </p:nvSpPr>
        <p:spPr>
          <a:xfrm>
            <a:off x="3620382" y="50280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Geestelijke gezondheid, Verwaarlozing, Rolverandering</a:t>
            </a:r>
            <a:endParaRPr sz="1600" i="1" dirty="0">
              <a:solidFill>
                <a:srgbClr val="004F50"/>
              </a:solidFill>
            </a:endParaRPr>
          </a:p>
        </p:txBody>
      </p:sp>
      <p:sp>
        <p:nvSpPr>
          <p:cNvPr id="61" name="Shape 61"/>
          <p:cNvSpPr/>
          <p:nvPr/>
        </p:nvSpPr>
        <p:spPr>
          <a:xfrm>
            <a:off x="3620382" y="6054859"/>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Rolverandering, Geestelijke gezondheid, Mantelzorg, Interpersoonlijke relaties</a:t>
            </a:r>
            <a:endParaRPr sz="1600" i="1" dirty="0">
              <a:solidFill>
                <a:srgbClr val="004F50"/>
              </a:solidFill>
            </a:endParaRPr>
          </a:p>
        </p:txBody>
      </p:sp>
      <p:pic>
        <p:nvPicPr>
          <p:cNvPr id="22" name="Schermafbeelding 2015-05-18 om 18.44.28.png"/>
          <p:cNvPicPr/>
          <p:nvPr/>
        </p:nvPicPr>
        <p:blipFill>
          <a:blip r:embed="rId5">
            <a:extLst/>
          </a:blip>
          <a:stretch>
            <a:fillRect/>
          </a:stretch>
        </p:blipFill>
        <p:spPr>
          <a:xfrm>
            <a:off x="1858403" y="2899663"/>
            <a:ext cx="10908693" cy="5616624"/>
          </a:xfrm>
          <a:prstGeom prst="rect">
            <a:avLst/>
          </a:prstGeom>
          <a:ln w="12700">
            <a:miter lim="400000"/>
          </a:ln>
        </p:spPr>
      </p:pic>
      <p:sp>
        <p:nvSpPr>
          <p:cNvPr id="24"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Volgende</a:t>
            </a:r>
            <a:endParaRPr dirty="0">
              <a:latin typeface="Avenir Next Condensed"/>
            </a:endParaRPr>
          </a:p>
        </p:txBody>
      </p:sp>
      <p:pic>
        <p:nvPicPr>
          <p:cNvPr id="26" name="pasted-image.pdf"/>
          <p:cNvPicPr/>
          <p:nvPr/>
        </p:nvPicPr>
        <p:blipFill>
          <a:blip r:embed="rId6">
            <a:extLst/>
          </a:blip>
          <a:stretch>
            <a:fillRect/>
          </a:stretch>
        </p:blipFill>
        <p:spPr>
          <a:xfrm>
            <a:off x="11112890" y="40835"/>
            <a:ext cx="1577163" cy="1117753"/>
          </a:xfrm>
          <a:prstGeom prst="rect">
            <a:avLst/>
          </a:prstGeom>
          <a:ln w="12700">
            <a:miter lim="400000"/>
          </a:ln>
        </p:spPr>
      </p:pic>
      <p:sp>
        <p:nvSpPr>
          <p:cNvPr id="30" name="Tekstvak 29"/>
          <p:cNvSpPr txBox="1"/>
          <p:nvPr/>
        </p:nvSpPr>
        <p:spPr>
          <a:xfrm rot="246532">
            <a:off x="4813449" y="4346434"/>
            <a:ext cx="5369571" cy="5027017"/>
          </a:xfrm>
          <a:prstGeom prst="rect">
            <a:avLst/>
          </a:prstGeom>
          <a:solidFill>
            <a:schemeClr val="bg1"/>
          </a:solidFill>
          <a:ln w="57150" cap="flat">
            <a:solidFill>
              <a:srgbClr val="004F50"/>
            </a:solid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endParaRPr kumimoji="0" lang="nl-NL" sz="2000" b="1" i="0" u="none" strike="noStrike" cap="none" spc="0" normalizeH="0" baseline="0" dirty="0" smtClean="0">
              <a:ln>
                <a:noFill/>
              </a:ln>
              <a:solidFill>
                <a:schemeClr val="tx1"/>
              </a:solidFill>
              <a:effectLst/>
              <a:uFillTx/>
              <a:latin typeface="Avenir Next Condensed Demi Bold"/>
              <a:sym typeface="Helvetica Light"/>
            </a:endParaRPr>
          </a:p>
          <a:p>
            <a:pPr marL="324000" lvl="1" indent="0" algn="l" rtl="0" latinLnBrk="1" hangingPunct="0"/>
            <a:r>
              <a:rPr kumimoji="0" lang="nl-NL" sz="2000" b="1" i="0" u="none" strike="noStrike" cap="none" spc="0" normalizeH="0" baseline="0" dirty="0" smtClean="0">
                <a:ln>
                  <a:noFill/>
                </a:ln>
                <a:solidFill>
                  <a:schemeClr val="bg1">
                    <a:lumMod val="50000"/>
                  </a:schemeClr>
                </a:solidFill>
                <a:effectLst/>
                <a:uFillTx/>
                <a:latin typeface="Avenir Next Condensed Demi Bold"/>
                <a:sym typeface="Helvetica Light"/>
              </a:rPr>
              <a:t>Psychosociaal Domein</a:t>
            </a:r>
          </a:p>
          <a:p>
            <a:pPr marL="324000" lvl="4" indent="0" algn="l" rtl="0" latinLnBrk="1" hangingPunct="0"/>
            <a:r>
              <a:rPr lang="nl-NL" sz="2000" dirty="0" smtClean="0">
                <a:solidFill>
                  <a:schemeClr val="tx1"/>
                </a:solidFill>
                <a:latin typeface="Avenir Next Condensed Demi Bold"/>
              </a:rPr>
              <a:t>Communicatie met maatschappelijke </a:t>
            </a:r>
          </a:p>
          <a:p>
            <a:pPr marL="324000" lvl="4" indent="0" algn="l" rtl="0" latinLnBrk="1" hangingPunct="0"/>
            <a:r>
              <a:rPr lang="nl-NL" sz="2000" dirty="0" smtClean="0">
                <a:solidFill>
                  <a:schemeClr val="tx1"/>
                </a:solidFill>
                <a:latin typeface="Avenir Next Condensed Demi Bold"/>
              </a:rPr>
              <a:t>voorzieningen</a:t>
            </a:r>
          </a:p>
          <a:p>
            <a:pPr marL="324000" lvl="3" indent="0" algn="l" rtl="0" latinLnBrk="1" hangingPunct="0"/>
            <a:r>
              <a:rPr lang="nl-NL" sz="2000" dirty="0" smtClean="0">
                <a:solidFill>
                  <a:schemeClr val="tx1"/>
                </a:solidFill>
                <a:latin typeface="Avenir Next Condensed Demi Bold"/>
              </a:rPr>
              <a:t>Geestelijke gezondheid</a:t>
            </a:r>
          </a:p>
          <a:p>
            <a:pPr marL="324000" lvl="3" indent="0" algn="l" rtl="0" latinLnBrk="1" hangingPunct="0"/>
            <a:r>
              <a:rPr lang="nl-NL" sz="2000" dirty="0" smtClean="0">
                <a:solidFill>
                  <a:schemeClr val="tx1"/>
                </a:solidFill>
                <a:latin typeface="Avenir Next Condensed Demi Bold"/>
              </a:rPr>
              <a:t>Groei en ontwikkeling</a:t>
            </a:r>
          </a:p>
          <a:p>
            <a:pPr marL="324000" lvl="3" indent="0" algn="l" rtl="0" latinLnBrk="1" hangingPunct="0"/>
            <a:r>
              <a:rPr lang="nl-NL" sz="2000" dirty="0" smtClean="0">
                <a:solidFill>
                  <a:schemeClr val="tx1"/>
                </a:solidFill>
                <a:latin typeface="Avenir Next Condensed Demi Bold"/>
              </a:rPr>
              <a:t>Interpersoonlijke relaties</a:t>
            </a:r>
          </a:p>
          <a:p>
            <a:pPr marL="324000" lvl="3" indent="0" algn="l" rtl="0" latinLnBrk="1" hangingPunct="0"/>
            <a:r>
              <a:rPr lang="nl-NL" sz="2000" dirty="0" smtClean="0">
                <a:solidFill>
                  <a:schemeClr val="tx1"/>
                </a:solidFill>
                <a:latin typeface="Avenir Next Condensed Demi Bold"/>
              </a:rPr>
              <a:t>Mantelzorg/zorg voor kind of huisgenoot</a:t>
            </a:r>
          </a:p>
          <a:p>
            <a:pPr marL="324000" lvl="3" indent="0" algn="l" rtl="0" latinLnBrk="1" hangingPunct="0"/>
            <a:r>
              <a:rPr lang="nl-NL" sz="2000" dirty="0" smtClean="0">
                <a:solidFill>
                  <a:schemeClr val="tx1"/>
                </a:solidFill>
                <a:latin typeface="Avenir Next Condensed Demi Bold"/>
              </a:rPr>
              <a:t>Mishandeling/misbruik</a:t>
            </a:r>
          </a:p>
          <a:p>
            <a:pPr marL="324000" lvl="3" indent="0" algn="l" rtl="0" latinLnBrk="1" hangingPunct="0"/>
            <a:r>
              <a:rPr lang="nl-NL" sz="2000" dirty="0" smtClean="0">
                <a:solidFill>
                  <a:schemeClr val="tx1"/>
                </a:solidFill>
                <a:latin typeface="Avenir Next Condensed Demi Bold"/>
              </a:rPr>
              <a:t>Rolverandering</a:t>
            </a:r>
          </a:p>
          <a:p>
            <a:pPr marL="324000" lvl="3" indent="0" algn="l" rtl="0" latinLnBrk="1" hangingPunct="0"/>
            <a:r>
              <a:rPr lang="nl-NL" sz="2000" dirty="0" smtClean="0">
                <a:solidFill>
                  <a:schemeClr val="tx1"/>
                </a:solidFill>
                <a:latin typeface="Avenir Next Condensed Demi Bold"/>
              </a:rPr>
              <a:t>Rouw</a:t>
            </a:r>
          </a:p>
          <a:p>
            <a:pPr marL="324000" lvl="3" indent="0" algn="l" rtl="0" latinLnBrk="1" hangingPunct="0"/>
            <a:r>
              <a:rPr lang="nl-NL" sz="2000" dirty="0" smtClean="0">
                <a:solidFill>
                  <a:schemeClr val="tx1"/>
                </a:solidFill>
                <a:latin typeface="Avenir Next Condensed Demi Bold"/>
              </a:rPr>
              <a:t>Seksualiteit</a:t>
            </a:r>
          </a:p>
          <a:p>
            <a:pPr marL="324000" lvl="3" indent="0" algn="l" rtl="0" latinLnBrk="1" hangingPunct="0"/>
            <a:r>
              <a:rPr lang="nl-NL" sz="2000" dirty="0" smtClean="0">
                <a:solidFill>
                  <a:schemeClr val="tx1"/>
                </a:solidFill>
                <a:latin typeface="Avenir Next Condensed Demi Bold"/>
              </a:rPr>
              <a:t>Sociaal contact</a:t>
            </a:r>
          </a:p>
          <a:p>
            <a:pPr marL="324000" lvl="3" indent="0" algn="l" rtl="0" latinLnBrk="1" hangingPunct="0"/>
            <a:r>
              <a:rPr lang="nl-NL" sz="2000" dirty="0" smtClean="0">
                <a:solidFill>
                  <a:schemeClr val="tx1"/>
                </a:solidFill>
                <a:latin typeface="Avenir Next Condensed Demi Bold"/>
              </a:rPr>
              <a:t>Spiritualiteit</a:t>
            </a:r>
          </a:p>
          <a:p>
            <a:pPr marL="324000" lvl="3" indent="0" algn="l" rtl="0" latinLnBrk="1" hangingPunct="0"/>
            <a:r>
              <a:rPr lang="nl-NL" sz="2000" dirty="0" smtClean="0">
                <a:solidFill>
                  <a:schemeClr val="tx1"/>
                </a:solidFill>
                <a:latin typeface="Avenir Next Condensed Demi Bold"/>
              </a:rPr>
              <a:t>Verwaarlozing</a:t>
            </a:r>
            <a:endParaRPr lang="nl-NL" dirty="0">
              <a:solidFill>
                <a:schemeClr val="tx1"/>
              </a:solidFill>
            </a:endParaRPr>
          </a:p>
          <a:p>
            <a:pPr marL="0" marR="0" indent="0" algn="l" defTabSz="584200" rtl="0" fontAlgn="auto" latinLnBrk="1" hangingPunct="0">
              <a:lnSpc>
                <a:spcPct val="100000"/>
              </a:lnSpc>
              <a:spcBef>
                <a:spcPts val="0"/>
              </a:spcBef>
              <a:spcAft>
                <a:spcPts val="0"/>
              </a:spcAft>
              <a:buClrTx/>
              <a:buSzTx/>
              <a:buFontTx/>
              <a:buNone/>
              <a:tabLst/>
            </a:pPr>
            <a:endParaRPr kumimoji="0" lang="nl-NL" sz="2000" b="0" i="0" u="none" strike="noStrike" cap="none" spc="0" normalizeH="0" baseline="0" dirty="0" smtClean="0">
              <a:ln>
                <a:noFill/>
              </a:ln>
              <a:solidFill>
                <a:schemeClr val="tx1"/>
              </a:solidFill>
              <a:effectLst/>
              <a:uFillTx/>
              <a:sym typeface="Helvetica Light"/>
            </a:endParaRPr>
          </a:p>
        </p:txBody>
      </p:sp>
      <p:cxnSp>
        <p:nvCxnSpPr>
          <p:cNvPr id="31" name="Gekromde verbindingslijn 30"/>
          <p:cNvCxnSpPr/>
          <p:nvPr/>
        </p:nvCxnSpPr>
        <p:spPr>
          <a:xfrm flipV="1">
            <a:off x="3247783" y="4704675"/>
            <a:ext cx="1958473" cy="518967"/>
          </a:xfrm>
          <a:prstGeom prst="curvedConnector3">
            <a:avLst>
              <a:gd name="adj1" fmla="val 50000"/>
            </a:avLst>
          </a:prstGeom>
          <a:noFill/>
          <a:ln w="25400" cap="flat">
            <a:solidFill>
              <a:schemeClr val="accent4"/>
            </a:solidFill>
            <a:prstDash val="solid"/>
            <a:miter lim="400000"/>
            <a:tailEnd type="arrow"/>
          </a:ln>
          <a:effectLst/>
        </p:spPr>
        <p:style>
          <a:lnRef idx="0">
            <a:scrgbClr r="0" g="0" b="0"/>
          </a:lnRef>
          <a:fillRef idx="0">
            <a:scrgbClr r="0" g="0" b="0"/>
          </a:fillRef>
          <a:effectRef idx="0">
            <a:scrgbClr r="0" g="0" b="0"/>
          </a:effectRef>
          <a:fontRef idx="none"/>
        </p:style>
      </p:cxnSp>
      <p:pic>
        <p:nvPicPr>
          <p:cNvPr id="35" name="Picture 2" descr="G:\Mijn afbeeldingen\FINAL cirkel stappen\Dia1.G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077" r="30097"/>
          <a:stretch/>
        </p:blipFill>
        <p:spPr bwMode="auto">
          <a:xfrm>
            <a:off x="51914" y="1276400"/>
            <a:ext cx="1481934" cy="17145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051" name="Picture 3" descr="G:\Mijn afbeeldingen\FINAL cirkel stappen\Dia2.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473" r="25039"/>
          <a:stretch/>
        </p:blipFill>
        <p:spPr bwMode="auto">
          <a:xfrm>
            <a:off x="51914" y="1290092"/>
            <a:ext cx="1611367" cy="1714500"/>
          </a:xfrm>
          <a:prstGeom prst="rect">
            <a:avLst/>
          </a:prstGeom>
          <a:noFill/>
          <a:extLst>
            <a:ext uri="{909E8E84-426E-40DD-AFC4-6F175D3DCCD1}">
              <a14:hiddenFill xmlns:a14="http://schemas.microsoft.com/office/drawing/2010/main">
                <a:solidFill>
                  <a:srgbClr val="FFFFFF"/>
                </a:solidFill>
              </a14:hiddenFill>
            </a:ext>
          </a:extLst>
        </p:spPr>
      </p:pic>
      <p:sp>
        <p:nvSpPr>
          <p:cNvPr id="25" name="Shape 46"/>
          <p:cNvSpPr/>
          <p:nvPr/>
        </p:nvSpPr>
        <p:spPr>
          <a:xfrm>
            <a:off x="2653500" y="1323942"/>
            <a:ext cx="9318497"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Om de zorgvraag te gaan bepalen, begint Marieke met het in kaart brengen van het  </a:t>
            </a:r>
            <a:r>
              <a:rPr lang="nl-NL" sz="1600" b="1" dirty="0" smtClean="0">
                <a:solidFill>
                  <a:srgbClr val="004F50"/>
                </a:solidFill>
              </a:rPr>
              <a:t>psychosociaal domein. Welke aandachtsgebieden binnen dit domein </a:t>
            </a:r>
            <a:r>
              <a:rPr lang="nl-NL" sz="1600" dirty="0" smtClean="0">
                <a:solidFill>
                  <a:srgbClr val="004F50"/>
                </a:solidFill>
              </a:rPr>
              <a:t>vind</a:t>
            </a:r>
            <a:r>
              <a:rPr lang="nl-NL" sz="1600" b="1" dirty="0" smtClean="0">
                <a:solidFill>
                  <a:srgbClr val="004F50"/>
                </a:solidFill>
              </a:rPr>
              <a:t> </a:t>
            </a:r>
            <a:r>
              <a:rPr lang="nl-NL" sz="1600" dirty="0" smtClean="0">
                <a:solidFill>
                  <a:srgbClr val="004F50"/>
                </a:solidFill>
              </a:rPr>
              <a:t>jij van toepassing voor de situatie van mevrouw van Amersfoort? </a:t>
            </a:r>
            <a:endParaRPr sz="1600" dirty="0">
              <a:solidFill>
                <a:srgbClr val="004F50"/>
              </a:solidFill>
            </a:endParaRPr>
          </a:p>
        </p:txBody>
      </p:sp>
      <p:sp>
        <p:nvSpPr>
          <p:cNvPr id="28" name="Rechthoek 27"/>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Welke aandachtsgebieden kies je?</a:t>
            </a:r>
            <a:endParaRPr lang="nl-NL" sz="2900" dirty="0">
              <a:solidFill>
                <a:srgbClr val="004F50"/>
              </a:solidFill>
            </a:endParaRPr>
          </a:p>
        </p:txBody>
      </p:sp>
      <p:sp>
        <p:nvSpPr>
          <p:cNvPr id="27"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2270814997"/>
      </p:ext>
    </p:extLst>
  </p:cSld>
  <p:clrMapOvr>
    <a:masterClrMapping/>
  </p:clrMapOvr>
  <p:transition spd="med"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sp>
        <p:nvSpPr>
          <p:cNvPr id="46" name="Shape 46"/>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1600" dirty="0">
              <a:solidFill>
                <a:srgbClr val="004F50"/>
              </a:solidFill>
            </a:endParaRPr>
          </a:p>
        </p:txBody>
      </p:sp>
      <p:sp>
        <p:nvSpPr>
          <p:cNvPr id="49" name="Shape 49"/>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51" name="Shape 51"/>
          <p:cNvSpPr/>
          <p:nvPr/>
        </p:nvSpPr>
        <p:spPr>
          <a:xfrm>
            <a:off x="2687550" y="4077698"/>
            <a:ext cx="703923" cy="56453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3100" dirty="0">
              <a:solidFill>
                <a:srgbClr val="FFFFFF"/>
              </a:solidFill>
            </a:endParaRPr>
          </a:p>
        </p:txBody>
      </p:sp>
      <p:sp>
        <p:nvSpPr>
          <p:cNvPr id="59" name="Shape 59"/>
          <p:cNvSpPr/>
          <p:nvPr/>
        </p:nvSpPr>
        <p:spPr>
          <a:xfrm>
            <a:off x="3620382" y="40374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Geestelijke gezondheid, Spiritualiteit, Verwaarlozing</a:t>
            </a:r>
            <a:endParaRPr sz="1600" i="1" dirty="0">
              <a:solidFill>
                <a:srgbClr val="004F50"/>
              </a:solidFill>
            </a:endParaRPr>
          </a:p>
        </p:txBody>
      </p:sp>
      <p:sp>
        <p:nvSpPr>
          <p:cNvPr id="60" name="Shape 60"/>
          <p:cNvSpPr/>
          <p:nvPr/>
        </p:nvSpPr>
        <p:spPr>
          <a:xfrm>
            <a:off x="3620382" y="50280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Geestelijke gezondheid, Rolverandering, Verwaarlozing</a:t>
            </a:r>
            <a:endParaRPr sz="1600" i="1" dirty="0">
              <a:solidFill>
                <a:srgbClr val="004F50"/>
              </a:solidFill>
            </a:endParaRPr>
          </a:p>
        </p:txBody>
      </p:sp>
      <p:sp>
        <p:nvSpPr>
          <p:cNvPr id="61" name="Shape 61"/>
          <p:cNvSpPr/>
          <p:nvPr/>
        </p:nvSpPr>
        <p:spPr>
          <a:xfrm>
            <a:off x="3620382" y="6054859"/>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Geestelijke gezondheid, Interpersoonlijke relaties, Mantelzorg, Verwaarlozing</a:t>
            </a:r>
            <a:endParaRPr sz="1600" i="1" dirty="0">
              <a:solidFill>
                <a:srgbClr val="004F50"/>
              </a:solidFill>
            </a:endParaRPr>
          </a:p>
        </p:txBody>
      </p:sp>
      <p:pic>
        <p:nvPicPr>
          <p:cNvPr id="29" name="pasted-image.pdf"/>
          <p:cNvPicPr/>
          <p:nvPr/>
        </p:nvPicPr>
        <p:blipFill>
          <a:blip r:embed="rId4">
            <a:extLst/>
          </a:blip>
          <a:stretch>
            <a:fillRect/>
          </a:stretch>
        </p:blipFill>
        <p:spPr>
          <a:xfrm>
            <a:off x="11112890" y="40835"/>
            <a:ext cx="1577163" cy="1117753"/>
          </a:xfrm>
          <a:prstGeom prst="rect">
            <a:avLst/>
          </a:prstGeom>
          <a:ln w="12700">
            <a:miter lim="400000"/>
          </a:ln>
        </p:spPr>
      </p:pic>
      <p:pic>
        <p:nvPicPr>
          <p:cNvPr id="31" name="pasted-image.pdf"/>
          <p:cNvPicPr/>
          <p:nvPr/>
        </p:nvPicPr>
        <p:blipFill>
          <a:blip r:embed="rId5">
            <a:extLst/>
          </a:blip>
          <a:stretch>
            <a:fillRect/>
          </a:stretch>
        </p:blipFill>
        <p:spPr>
          <a:xfrm>
            <a:off x="11286956" y="3436640"/>
            <a:ext cx="1403097" cy="5415967"/>
          </a:xfrm>
          <a:prstGeom prst="rect">
            <a:avLst/>
          </a:prstGeom>
          <a:ln w="12700">
            <a:miter lim="400000"/>
          </a:ln>
        </p:spPr>
      </p:pic>
      <p:sp>
        <p:nvSpPr>
          <p:cNvPr id="32" name="Shape 47"/>
          <p:cNvSpPr/>
          <p:nvPr/>
        </p:nvSpPr>
        <p:spPr>
          <a:xfrm>
            <a:off x="2687550" y="1335451"/>
            <a:ext cx="9189397" cy="178510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t">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smtClean="0">
                <a:solidFill>
                  <a:srgbClr val="004F50"/>
                </a:solidFill>
              </a:rPr>
              <a:t>Marieke heeft vastgesteld dat mevrouw van Amersfoort sinds een maand is gediagnosticeerd met de ziekte van Alzheimer. Daarnaast voelt mevrouw zich vaker in de war en angstig</a:t>
            </a:r>
            <a:r>
              <a:rPr lang="nl-NL" sz="1800" dirty="0" smtClean="0">
                <a:solidFill>
                  <a:srgbClr val="000000"/>
                </a:solidFill>
              </a:rPr>
              <a:t>. </a:t>
            </a:r>
            <a:r>
              <a:rPr lang="nl-NL" sz="1600" dirty="0" smtClean="0">
                <a:solidFill>
                  <a:srgbClr val="004F50"/>
                </a:solidFill>
              </a:rPr>
              <a:t>Ook ruikt haar kleding niet fris en maakt haar dochter Wilma zich zorgen of ze goed eet. </a:t>
            </a:r>
          </a:p>
          <a:p>
            <a:pPr>
              <a:defRPr sz="1800">
                <a:solidFill>
                  <a:srgbClr val="000000"/>
                </a:solidFill>
              </a:defRPr>
            </a:pPr>
            <a:endParaRPr lang="nl-NL" dirty="0"/>
          </a:p>
          <a:p>
            <a:pPr>
              <a:defRPr sz="1800">
                <a:solidFill>
                  <a:srgbClr val="000000"/>
                </a:solidFill>
              </a:defRPr>
            </a:pPr>
            <a:r>
              <a:rPr lang="nl-NL" sz="1600" dirty="0" smtClean="0">
                <a:solidFill>
                  <a:srgbClr val="004F50"/>
                </a:solidFill>
              </a:rPr>
              <a:t>Welke aandachtsgebieden uit het psychosociaal domein selecteer jij voor mevrouw van Amersfoort?</a:t>
            </a:r>
            <a:endParaRPr lang="nl-NL" dirty="0"/>
          </a:p>
          <a:p>
            <a:pPr lvl="0">
              <a:defRPr sz="1800">
                <a:solidFill>
                  <a:srgbClr val="000000"/>
                </a:solidFill>
              </a:defRPr>
            </a:pPr>
            <a:endParaRPr lang="nl-NL" sz="1600" dirty="0" smtClean="0">
              <a:solidFill>
                <a:srgbClr val="004F50"/>
              </a:solidFill>
            </a:endParaRPr>
          </a:p>
          <a:p>
            <a:pPr lvl="0">
              <a:defRPr sz="1800">
                <a:solidFill>
                  <a:srgbClr val="000000"/>
                </a:solidFill>
              </a:defRPr>
            </a:pPr>
            <a:r>
              <a:rPr lang="nl-NL" sz="1600" dirty="0" smtClean="0">
                <a:solidFill>
                  <a:srgbClr val="004F50"/>
                </a:solidFill>
              </a:rPr>
              <a:t>MAAK JE KEUZE: </a:t>
            </a:r>
          </a:p>
        </p:txBody>
      </p:sp>
      <p:sp>
        <p:nvSpPr>
          <p:cNvPr id="33" name="Shape 50">
            <a:hlinkClick r:id="" action="ppaction://hlinkshowjump?jump=nextslide"/>
          </p:cNvPr>
          <p:cNvSpPr/>
          <p:nvPr/>
        </p:nvSpPr>
        <p:spPr>
          <a:xfrm>
            <a:off x="2687550" y="4044274"/>
            <a:ext cx="703924" cy="660401"/>
          </a:xfrm>
          <a:prstGeom prst="roundRect">
            <a:avLst>
              <a:gd name="adj" fmla="val 19092"/>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A</a:t>
            </a:r>
            <a:endParaRPr sz="3100" dirty="0">
              <a:latin typeface="Avenir Next Condensed"/>
            </a:endParaRPr>
          </a:p>
        </p:txBody>
      </p:sp>
      <p:sp>
        <p:nvSpPr>
          <p:cNvPr id="34" name="Shape 50">
            <a:hlinkClick r:id="rId7" action="ppaction://hlinksldjump"/>
          </p:cNvPr>
          <p:cNvSpPr/>
          <p:nvPr/>
        </p:nvSpPr>
        <p:spPr>
          <a:xfrm>
            <a:off x="2687550" y="5069132"/>
            <a:ext cx="703924" cy="660401"/>
          </a:xfrm>
          <a:prstGeom prst="roundRect">
            <a:avLst>
              <a:gd name="adj" fmla="val 19092"/>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B</a:t>
            </a:r>
            <a:endParaRPr sz="3100" dirty="0">
              <a:latin typeface="Avenir Next Condensed"/>
            </a:endParaRPr>
          </a:p>
        </p:txBody>
      </p:sp>
      <p:sp>
        <p:nvSpPr>
          <p:cNvPr id="35" name="Shape 50">
            <a:hlinkClick r:id="" action="ppaction://hlinkshowjump?jump=nextslide"/>
          </p:cNvPr>
          <p:cNvSpPr/>
          <p:nvPr/>
        </p:nvSpPr>
        <p:spPr>
          <a:xfrm>
            <a:off x="2687550" y="6093990"/>
            <a:ext cx="703924" cy="660401"/>
          </a:xfrm>
          <a:prstGeom prst="roundRect">
            <a:avLst>
              <a:gd name="adj" fmla="val 19092"/>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C</a:t>
            </a:r>
            <a:endParaRPr sz="3100" dirty="0">
              <a:latin typeface="Avenir Next Condensed"/>
            </a:endParaRPr>
          </a:p>
        </p:txBody>
      </p:sp>
      <p:pic>
        <p:nvPicPr>
          <p:cNvPr id="19" name="Picture 3" descr="G:\Mijn afbeeldingen\FINAL cirkel stappen\Dia2.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473" r="25039"/>
          <a:stretch/>
        </p:blipFill>
        <p:spPr bwMode="auto">
          <a:xfrm>
            <a:off x="51914" y="1290092"/>
            <a:ext cx="1611367" cy="1714500"/>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6"/>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
        <p:nvSpPr>
          <p:cNvPr id="22" name="Rechthoek 21"/>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1 (van 5)</a:t>
            </a:r>
            <a:endParaRPr lang="nl-NL" sz="2900" dirty="0">
              <a:solidFill>
                <a:srgbClr val="004F50"/>
              </a:solidFill>
            </a:endParaRPr>
          </a:p>
        </p:txBody>
      </p:sp>
    </p:spTree>
    <p:extLst>
      <p:ext uri="{BB962C8B-B14F-4D97-AF65-F5344CB8AC3E}">
        <p14:creationId xmlns:p14="http://schemas.microsoft.com/office/powerpoint/2010/main" val="638976783"/>
      </p:ext>
    </p:extLst>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35" name="Shape 50"/>
          <p:cNvSpPr/>
          <p:nvPr/>
        </p:nvSpPr>
        <p:spPr>
          <a:xfrm>
            <a:off x="2687550" y="4044274"/>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A</a:t>
            </a:r>
            <a:endParaRPr sz="3100" dirty="0">
              <a:latin typeface="Avenir Next Condensed"/>
            </a:endParaRPr>
          </a:p>
        </p:txBody>
      </p:sp>
      <p:sp>
        <p:nvSpPr>
          <p:cNvPr id="36" name="Shape 50"/>
          <p:cNvSpPr/>
          <p:nvPr/>
        </p:nvSpPr>
        <p:spPr>
          <a:xfrm>
            <a:off x="2687550" y="5069132"/>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B</a:t>
            </a:r>
            <a:endParaRPr sz="3100" dirty="0">
              <a:latin typeface="Avenir Next Condensed"/>
            </a:endParaRPr>
          </a:p>
        </p:txBody>
      </p:sp>
      <p:sp>
        <p:nvSpPr>
          <p:cNvPr id="37" name="Shape 50"/>
          <p:cNvSpPr/>
          <p:nvPr/>
        </p:nvSpPr>
        <p:spPr>
          <a:xfrm>
            <a:off x="2687550" y="6093990"/>
            <a:ext cx="703924" cy="660401"/>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sz="3100" dirty="0" smtClean="0">
                <a:latin typeface="Avenir Next Condensed"/>
              </a:rPr>
              <a:t>C</a:t>
            </a:r>
            <a:endParaRPr sz="3100" dirty="0">
              <a:latin typeface="Avenir Next Condensed"/>
            </a:endParaRPr>
          </a:p>
        </p:txBody>
      </p:sp>
      <p:sp>
        <p:nvSpPr>
          <p:cNvPr id="38" name="Rechthoek 37"/>
          <p:cNvSpPr/>
          <p:nvPr/>
        </p:nvSpPr>
        <p:spPr>
          <a:xfrm>
            <a:off x="2641600" y="4037416"/>
            <a:ext cx="749874" cy="667259"/>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sp>
        <p:nvSpPr>
          <p:cNvPr id="39" name="Rechthoek 38"/>
          <p:cNvSpPr/>
          <p:nvPr/>
        </p:nvSpPr>
        <p:spPr>
          <a:xfrm>
            <a:off x="2687550" y="6054859"/>
            <a:ext cx="703924" cy="738664"/>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nl-NL"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65" name="Schermafbeelding 2015-05-18 om 11.31.55.png"/>
          <p:cNvPicPr/>
          <p:nvPr/>
        </p:nvPicPr>
        <p:blipFill>
          <a:blip r:embed="rId4">
            <a:extLst/>
          </a:blip>
          <a:stretch>
            <a:fillRect/>
          </a:stretch>
        </p:blipFill>
        <p:spPr>
          <a:xfrm>
            <a:off x="287156" y="-8484"/>
            <a:ext cx="2048139" cy="1130301"/>
          </a:xfrm>
          <a:prstGeom prst="rect">
            <a:avLst/>
          </a:prstGeom>
          <a:ln w="12700">
            <a:miter lim="400000"/>
          </a:ln>
        </p:spPr>
      </p:pic>
      <p:sp>
        <p:nvSpPr>
          <p:cNvPr id="66" name="Shape 66"/>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sp>
        <p:nvSpPr>
          <p:cNvPr id="67" name="Shape 67"/>
          <p:cNvSpPr/>
          <p:nvPr/>
        </p:nvSpPr>
        <p:spPr>
          <a:xfrm>
            <a:off x="2642482" y="142121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1600" dirty="0">
              <a:solidFill>
                <a:srgbClr val="004F50"/>
              </a:solidFill>
            </a:endParaRPr>
          </a:p>
        </p:txBody>
      </p:sp>
      <p:sp>
        <p:nvSpPr>
          <p:cNvPr id="70" name="Shape 70"/>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80" name="Shape 80"/>
          <p:cNvSpPr/>
          <p:nvPr/>
        </p:nvSpPr>
        <p:spPr>
          <a:xfrm>
            <a:off x="3620382" y="40374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a:defRPr sz="1800" i="0">
                <a:solidFill>
                  <a:srgbClr val="000000"/>
                </a:solidFill>
              </a:defRPr>
            </a:pPr>
            <a:r>
              <a:rPr lang="nl-NL" sz="1600" i="1" dirty="0" smtClean="0">
                <a:solidFill>
                  <a:srgbClr val="004F50"/>
                </a:solidFill>
              </a:rPr>
              <a:t>Geestelijke gezondheid, Spiritualiteit, Verwaarlozing</a:t>
            </a:r>
            <a:endParaRPr sz="1600" i="1" dirty="0">
              <a:solidFill>
                <a:srgbClr val="004F50"/>
              </a:solidFill>
            </a:endParaRPr>
          </a:p>
        </p:txBody>
      </p:sp>
      <p:sp>
        <p:nvSpPr>
          <p:cNvPr id="81" name="Shape 81"/>
          <p:cNvSpPr/>
          <p:nvPr/>
        </p:nvSpPr>
        <p:spPr>
          <a:xfrm>
            <a:off x="3620382" y="5028016"/>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a:defRPr sz="1800" i="0">
                <a:solidFill>
                  <a:srgbClr val="000000"/>
                </a:solidFill>
              </a:defRPr>
            </a:pPr>
            <a:r>
              <a:rPr lang="nl-NL" sz="1600" i="1" dirty="0" smtClean="0">
                <a:solidFill>
                  <a:srgbClr val="004F50"/>
                </a:solidFill>
              </a:rPr>
              <a:t>Geestelijke gezondheid, Rolverandering, Verwaarlozing</a:t>
            </a:r>
            <a:endParaRPr sz="1600" i="1" dirty="0">
              <a:solidFill>
                <a:srgbClr val="004F50"/>
              </a:solidFill>
            </a:endParaRPr>
          </a:p>
        </p:txBody>
      </p:sp>
      <p:sp>
        <p:nvSpPr>
          <p:cNvPr id="82" name="Shape 82"/>
          <p:cNvSpPr/>
          <p:nvPr/>
        </p:nvSpPr>
        <p:spPr>
          <a:xfrm>
            <a:off x="3620382" y="6054859"/>
            <a:ext cx="8462884"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lvl="0">
              <a:defRPr sz="1800" i="0">
                <a:solidFill>
                  <a:srgbClr val="000000"/>
                </a:solidFill>
              </a:defRPr>
            </a:pPr>
            <a:r>
              <a:rPr lang="nl-NL" sz="1600" i="1" dirty="0" smtClean="0">
                <a:solidFill>
                  <a:srgbClr val="004F50"/>
                </a:solidFill>
              </a:rPr>
              <a:t>Geestelijke gezondheid, Interpersoonlijke relaties, Mantelzorg, Verwaarlozing</a:t>
            </a:r>
            <a:endParaRPr sz="1600" i="1" dirty="0">
              <a:solidFill>
                <a:srgbClr val="004F50"/>
              </a:solidFill>
            </a:endParaRPr>
          </a:p>
        </p:txBody>
      </p:sp>
      <p:sp>
        <p:nvSpPr>
          <p:cNvPr id="85" name="Shape 85"/>
          <p:cNvSpPr/>
          <p:nvPr/>
        </p:nvSpPr>
        <p:spPr>
          <a:xfrm>
            <a:off x="-378793" y="7410724"/>
            <a:ext cx="13762386" cy="2461132"/>
          </a:xfrm>
          <a:prstGeom prst="rect">
            <a:avLst/>
          </a:prstGeom>
          <a:solidFill>
            <a:srgbClr val="FFFFFF">
              <a:alpha val="25611"/>
            </a:srgbClr>
          </a:solidFill>
          <a:ln w="12700">
            <a:miter lim="400000"/>
          </a:ln>
        </p:spPr>
        <p:txBody>
          <a:bodyPr lIns="0" tIns="0" rIns="0" bIns="0" anchor="ctr"/>
          <a:lstStyle/>
          <a:p>
            <a:pPr lvl="0">
              <a:defRPr sz="2400"/>
            </a:pPr>
            <a:endParaRPr dirty="0"/>
          </a:p>
        </p:txBody>
      </p:sp>
      <p:sp>
        <p:nvSpPr>
          <p:cNvPr id="86" name="Shape 86"/>
          <p:cNvSpPr/>
          <p:nvPr/>
        </p:nvSpPr>
        <p:spPr>
          <a:xfrm>
            <a:off x="2642482" y="7537283"/>
            <a:ext cx="9318497" cy="126188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smtClean="0">
                <a:solidFill>
                  <a:srgbClr val="004F50"/>
                </a:solidFill>
              </a:rPr>
              <a:t>Het meest passende antwoord in deze situatie is antwoord B.  </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Gebied Geestelijke gezondheid, omdat mevrouw zich slecht aan kan passen aan haar veranderde levenssituatie.</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Gebied Rolverandering omdat mevrouw moeite heeft dat haar dochters veel van haar overnemen. </a:t>
            </a:r>
          </a:p>
          <a:p>
            <a:pPr marL="285750" indent="-285750">
              <a:buFont typeface="Arial" panose="020B0604020202020204" pitchFamily="34" charset="0"/>
              <a:buChar char="•"/>
              <a:defRPr sz="1800">
                <a:solidFill>
                  <a:srgbClr val="000000"/>
                </a:solidFill>
              </a:defRPr>
            </a:pPr>
            <a:r>
              <a:rPr lang="nl-NL" sz="1600" dirty="0" smtClean="0">
                <a:solidFill>
                  <a:srgbClr val="004F50"/>
                </a:solidFill>
              </a:rPr>
              <a:t>Gebied Verwaarlozing, omdat mevrouw de stimulans mist om zichzelf goed te verzorgen. </a:t>
            </a:r>
            <a:endParaRPr sz="1600" dirty="0">
              <a:solidFill>
                <a:srgbClr val="004F50"/>
              </a:solidFill>
            </a:endParaRPr>
          </a:p>
        </p:txBody>
      </p:sp>
      <p:sp>
        <p:nvSpPr>
          <p:cNvPr id="87" name="Shape 87"/>
          <p:cNvSpPr/>
          <p:nvPr/>
        </p:nvSpPr>
        <p:spPr>
          <a:xfrm>
            <a:off x="97278" y="7536774"/>
            <a:ext cx="2048139" cy="660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r>
              <a:rPr sz="1600" dirty="0">
                <a:solidFill>
                  <a:srgbClr val="004F50"/>
                </a:solidFill>
              </a:rPr>
              <a:t>FEEDBACK:</a:t>
            </a:r>
          </a:p>
        </p:txBody>
      </p:sp>
      <p:sp>
        <p:nvSpPr>
          <p:cNvPr id="33"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Volgende</a:t>
            </a:r>
            <a:endParaRPr dirty="0">
              <a:latin typeface="Avenir Next Condensed"/>
            </a:endParaRPr>
          </a:p>
        </p:txBody>
      </p:sp>
      <p:pic>
        <p:nvPicPr>
          <p:cNvPr id="29" name="pasted-image.pdf"/>
          <p:cNvPicPr/>
          <p:nvPr/>
        </p:nvPicPr>
        <p:blipFill>
          <a:blip r:embed="rId5">
            <a:extLst/>
          </a:blip>
          <a:stretch>
            <a:fillRect/>
          </a:stretch>
        </p:blipFill>
        <p:spPr>
          <a:xfrm>
            <a:off x="11112890" y="40835"/>
            <a:ext cx="1577163" cy="1117753"/>
          </a:xfrm>
          <a:prstGeom prst="rect">
            <a:avLst/>
          </a:prstGeom>
          <a:ln w="12700">
            <a:miter lim="400000"/>
          </a:ln>
        </p:spPr>
      </p:pic>
      <p:sp>
        <p:nvSpPr>
          <p:cNvPr id="32" name="Shape 47"/>
          <p:cNvSpPr/>
          <p:nvPr/>
        </p:nvSpPr>
        <p:spPr>
          <a:xfrm>
            <a:off x="2687550" y="1335451"/>
            <a:ext cx="9189397" cy="178510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a:defRPr sz="1800">
                <a:solidFill>
                  <a:srgbClr val="000000"/>
                </a:solidFill>
              </a:defRPr>
            </a:pPr>
            <a:r>
              <a:rPr lang="nl-NL" sz="1600" dirty="0" smtClean="0">
                <a:solidFill>
                  <a:srgbClr val="004F50"/>
                </a:solidFill>
              </a:rPr>
              <a:t>Marieke heeft vastgesteld dat mevrouw van Amersfoort sinds een maand is gediagnosticeerd met de ziekte van Alzheimer. Daarnaast voelt mevrouw zich vaker in de war en angstig</a:t>
            </a:r>
            <a:r>
              <a:rPr lang="nl-NL" sz="1800" dirty="0" smtClean="0">
                <a:solidFill>
                  <a:srgbClr val="000000"/>
                </a:solidFill>
              </a:rPr>
              <a:t>. </a:t>
            </a:r>
            <a:r>
              <a:rPr lang="nl-NL" sz="1600" dirty="0" smtClean="0">
                <a:solidFill>
                  <a:srgbClr val="004F50"/>
                </a:solidFill>
              </a:rPr>
              <a:t>Ook ruikt haar kleding niet fris en maakt haar dochter Wilma zich zorgen of ze goed eet. </a:t>
            </a:r>
          </a:p>
          <a:p>
            <a:pPr>
              <a:defRPr sz="1800">
                <a:solidFill>
                  <a:srgbClr val="000000"/>
                </a:solidFill>
              </a:defRPr>
            </a:pPr>
            <a:endParaRPr lang="nl-NL" dirty="0"/>
          </a:p>
          <a:p>
            <a:pPr>
              <a:defRPr sz="1800">
                <a:solidFill>
                  <a:srgbClr val="000000"/>
                </a:solidFill>
              </a:defRPr>
            </a:pPr>
            <a:r>
              <a:rPr lang="nl-NL" sz="1600" dirty="0" smtClean="0">
                <a:solidFill>
                  <a:srgbClr val="004F50"/>
                </a:solidFill>
              </a:rPr>
              <a:t>Welke aandachtsgebieden uit het psychosociaal domein selecteer jij voor mevrouw van Amersfoort?</a:t>
            </a:r>
            <a:endParaRPr lang="nl-NL" dirty="0"/>
          </a:p>
          <a:p>
            <a:pPr lvl="0">
              <a:defRPr sz="1800">
                <a:solidFill>
                  <a:srgbClr val="000000"/>
                </a:solidFill>
              </a:defRPr>
            </a:pPr>
            <a:endParaRPr lang="nl-NL" sz="1600" dirty="0" smtClean="0">
              <a:solidFill>
                <a:srgbClr val="004F50"/>
              </a:solidFill>
            </a:endParaRPr>
          </a:p>
          <a:p>
            <a:pPr lvl="0">
              <a:defRPr sz="1800">
                <a:solidFill>
                  <a:srgbClr val="000000"/>
                </a:solidFill>
              </a:defRPr>
            </a:pPr>
            <a:r>
              <a:rPr lang="nl-NL" sz="1600" dirty="0" smtClean="0">
                <a:solidFill>
                  <a:srgbClr val="004F50"/>
                </a:solidFill>
              </a:rPr>
              <a:t>MAAK JE KEUZE: </a:t>
            </a:r>
          </a:p>
        </p:txBody>
      </p:sp>
      <p:pic>
        <p:nvPicPr>
          <p:cNvPr id="40" name="pasted-image.pdf"/>
          <p:cNvPicPr/>
          <p:nvPr/>
        </p:nvPicPr>
        <p:blipFill>
          <a:blip r:embed="rId6">
            <a:extLst/>
          </a:blip>
          <a:stretch>
            <a:fillRect/>
          </a:stretch>
        </p:blipFill>
        <p:spPr>
          <a:xfrm>
            <a:off x="2258566" y="3843025"/>
            <a:ext cx="635001" cy="635001"/>
          </a:xfrm>
          <a:prstGeom prst="rect">
            <a:avLst/>
          </a:prstGeom>
          <a:ln w="12700">
            <a:miter lim="400000"/>
          </a:ln>
        </p:spPr>
      </p:pic>
      <p:pic>
        <p:nvPicPr>
          <p:cNvPr id="41" name="pasted-image.pdf"/>
          <p:cNvPicPr/>
          <p:nvPr/>
        </p:nvPicPr>
        <p:blipFill>
          <a:blip r:embed="rId6">
            <a:extLst/>
          </a:blip>
          <a:stretch>
            <a:fillRect/>
          </a:stretch>
        </p:blipFill>
        <p:spPr>
          <a:xfrm>
            <a:off x="2258566" y="5892633"/>
            <a:ext cx="635001" cy="635001"/>
          </a:xfrm>
          <a:prstGeom prst="rect">
            <a:avLst/>
          </a:prstGeom>
          <a:ln w="12700">
            <a:miter lim="400000"/>
          </a:ln>
        </p:spPr>
      </p:pic>
      <p:pic>
        <p:nvPicPr>
          <p:cNvPr id="42" name="pasted-image.pdf"/>
          <p:cNvPicPr/>
          <p:nvPr/>
        </p:nvPicPr>
        <p:blipFill>
          <a:blip r:embed="rId7">
            <a:extLst/>
          </a:blip>
          <a:stretch>
            <a:fillRect/>
          </a:stretch>
        </p:blipFill>
        <p:spPr>
          <a:xfrm>
            <a:off x="2258566" y="4823169"/>
            <a:ext cx="635000" cy="635001"/>
          </a:xfrm>
          <a:prstGeom prst="rect">
            <a:avLst/>
          </a:prstGeom>
          <a:ln w="12700">
            <a:miter lim="400000"/>
          </a:ln>
        </p:spPr>
      </p:pic>
      <p:pic>
        <p:nvPicPr>
          <p:cNvPr id="26" name="Picture 3" descr="G:\Mijn afbeeldingen\FINAL cirkel stappen\Dia2.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473" r="25039"/>
          <a:stretch/>
        </p:blipFill>
        <p:spPr bwMode="auto">
          <a:xfrm>
            <a:off x="51914" y="1290092"/>
            <a:ext cx="1611367" cy="1714500"/>
          </a:xfrm>
          <a:prstGeom prst="rect">
            <a:avLst/>
          </a:prstGeom>
          <a:noFill/>
          <a:extLst>
            <a:ext uri="{909E8E84-426E-40DD-AFC4-6F175D3DCCD1}">
              <a14:hiddenFill xmlns:a14="http://schemas.microsoft.com/office/drawing/2010/main">
                <a:solidFill>
                  <a:srgbClr val="FFFFFF"/>
                </a:solidFill>
              </a14:hiddenFill>
            </a:ext>
          </a:extLst>
        </p:spPr>
      </p:pic>
      <p:sp>
        <p:nvSpPr>
          <p:cNvPr id="24" name="Rechthoek 23"/>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1 (van 5)</a:t>
            </a:r>
            <a:endParaRPr lang="nl-NL" sz="2900" dirty="0">
              <a:solidFill>
                <a:srgbClr val="004F50"/>
              </a:solidFill>
            </a:endParaRPr>
          </a:p>
        </p:txBody>
      </p:sp>
      <p:sp>
        <p:nvSpPr>
          <p:cNvPr id="25"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772284862"/>
      </p:ext>
    </p:extLst>
  </p:cSld>
  <p:clrMapOvr>
    <a:masterClrMapping/>
  </p:clrMapOvr>
  <p:transition spd="med"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sp>
        <p:nvSpPr>
          <p:cNvPr id="46" name="Shape 46"/>
          <p:cNvSpPr/>
          <p:nvPr/>
        </p:nvSpPr>
        <p:spPr>
          <a:xfrm>
            <a:off x="2642482" y="1421216"/>
            <a:ext cx="9318497" cy="230832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Maar waarop baseert Marieke haar keuze?  Ze baseert haar keuze op de definitie, de kenmerken en de signalen/symptomen uit het Omaha System. Op deze manier toetst ze of ze de juiste keuze heeft gemaakt om te beschrijven wat er speelt bij mevrouw van Amersfoort.</a:t>
            </a:r>
          </a:p>
          <a:p>
            <a:pPr lvl="0">
              <a:defRPr sz="1800">
                <a:solidFill>
                  <a:srgbClr val="000000"/>
                </a:solidFill>
              </a:defRPr>
            </a:pPr>
            <a:endParaRPr lang="nl-NL" dirty="0"/>
          </a:p>
          <a:p>
            <a:pPr lvl="0">
              <a:defRPr sz="1800">
                <a:solidFill>
                  <a:srgbClr val="000000"/>
                </a:solidFill>
              </a:defRPr>
            </a:pPr>
            <a:r>
              <a:rPr lang="nl-NL" sz="1600" dirty="0" smtClean="0">
                <a:solidFill>
                  <a:srgbClr val="004F50"/>
                </a:solidFill>
              </a:rPr>
              <a:t>Niet alleen Marieke gebruikt deze termen, maar ook al haar collega’s. Door het gebruik van deze eenheid van taal is het duidelijk voor alle betrokken zorgverleners waarover je het hebt. </a:t>
            </a:r>
          </a:p>
          <a:p>
            <a:pPr lvl="0">
              <a:defRPr sz="1800">
                <a:solidFill>
                  <a:srgbClr val="000000"/>
                </a:solidFill>
              </a:defRPr>
            </a:pPr>
            <a:endParaRPr lang="nl-NL" dirty="0"/>
          </a:p>
          <a:p>
            <a:pPr lvl="0">
              <a:defRPr sz="1800">
                <a:solidFill>
                  <a:srgbClr val="000000"/>
                </a:solidFill>
              </a:defRPr>
            </a:pPr>
            <a:endParaRPr lang="nl-NL" sz="1600" dirty="0" smtClean="0">
              <a:solidFill>
                <a:srgbClr val="004F50"/>
              </a:solidFill>
            </a:endParaRPr>
          </a:p>
          <a:p>
            <a:pPr lvl="0">
              <a:defRPr sz="1800">
                <a:solidFill>
                  <a:srgbClr val="000000"/>
                </a:solidFill>
              </a:defRPr>
            </a:pPr>
            <a:endParaRPr lang="nl-NL" dirty="0"/>
          </a:p>
        </p:txBody>
      </p:sp>
      <p:sp>
        <p:nvSpPr>
          <p:cNvPr id="49" name="Shape 49"/>
          <p:cNvSpPr/>
          <p:nvPr/>
        </p:nvSpPr>
        <p:spPr>
          <a:xfrm>
            <a:off x="2641600" y="482600"/>
            <a:ext cx="9713268" cy="7049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endParaRPr sz="2900" dirty="0">
              <a:solidFill>
                <a:srgbClr val="004F50"/>
              </a:solidFill>
            </a:endParaRPr>
          </a:p>
        </p:txBody>
      </p:sp>
      <p:sp>
        <p:nvSpPr>
          <p:cNvPr id="24"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Volgende</a:t>
            </a:r>
            <a:endParaRPr dirty="0">
              <a:latin typeface="Avenir Next Condensed"/>
            </a:endParaRPr>
          </a:p>
        </p:txBody>
      </p:sp>
      <p:pic>
        <p:nvPicPr>
          <p:cNvPr id="26" name="pasted-image.pdf"/>
          <p:cNvPicPr/>
          <p:nvPr/>
        </p:nvPicPr>
        <p:blipFill>
          <a:blip r:embed="rId5">
            <a:extLst/>
          </a:blip>
          <a:stretch>
            <a:fillRect/>
          </a:stretch>
        </p:blipFill>
        <p:spPr>
          <a:xfrm>
            <a:off x="11112890" y="40835"/>
            <a:ext cx="1577163" cy="1117753"/>
          </a:xfrm>
          <a:prstGeom prst="rect">
            <a:avLst/>
          </a:prstGeom>
          <a:ln w="12700">
            <a:miter lim="400000"/>
          </a:ln>
        </p:spPr>
      </p:pic>
      <p:pic>
        <p:nvPicPr>
          <p:cNvPr id="25" name="pasted-image.pdf"/>
          <p:cNvPicPr/>
          <p:nvPr/>
        </p:nvPicPr>
        <p:blipFill>
          <a:blip r:embed="rId6">
            <a:extLst/>
          </a:blip>
          <a:stretch>
            <a:fillRect/>
          </a:stretch>
        </p:blipFill>
        <p:spPr>
          <a:xfrm>
            <a:off x="7301730" y="3582516"/>
            <a:ext cx="1720949" cy="5326732"/>
          </a:xfrm>
          <a:prstGeom prst="rect">
            <a:avLst/>
          </a:prstGeom>
          <a:ln w="12700">
            <a:miter lim="400000"/>
          </a:ln>
        </p:spPr>
      </p:pic>
      <p:pic>
        <p:nvPicPr>
          <p:cNvPr id="29"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86176" y="3582516"/>
            <a:ext cx="1841500" cy="541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oelichting met afgeronde rechthoek 29"/>
          <p:cNvSpPr/>
          <p:nvPr/>
        </p:nvSpPr>
        <p:spPr>
          <a:xfrm>
            <a:off x="9672730" y="3544433"/>
            <a:ext cx="2880320" cy="2701449"/>
          </a:xfrm>
          <a:prstGeom prst="wedgeRoundRectCallout">
            <a:avLst>
              <a:gd name="adj1" fmla="val -74242"/>
              <a:gd name="adj2" fmla="val -22945"/>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Ik ben de collega van Marieke. Als Marieke met mij bespreekt hoe mevrouw van Amersfoort het beste ondersteund kan worden, begrijp ik precies wat ze bedoelt.</a:t>
            </a:r>
            <a:endParaRPr lang="nl-NL" sz="1600" dirty="0">
              <a:solidFill>
                <a:srgbClr val="004F50"/>
              </a:solidFill>
              <a:latin typeface="Calibri"/>
            </a:endParaRPr>
          </a:p>
        </p:txBody>
      </p:sp>
      <p:pic>
        <p:nvPicPr>
          <p:cNvPr id="13" name="Picture 3" descr="G:\Mijn afbeeldingen\FINAL cirkel stappen\Dia2.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473" r="25039"/>
          <a:stretch/>
        </p:blipFill>
        <p:spPr bwMode="auto">
          <a:xfrm>
            <a:off x="51914" y="1290092"/>
            <a:ext cx="1611367" cy="1714500"/>
          </a:xfrm>
          <a:prstGeom prst="rect">
            <a:avLst/>
          </a:prstGeom>
          <a:noFill/>
          <a:extLst>
            <a:ext uri="{909E8E84-426E-40DD-AFC4-6F175D3DCCD1}">
              <a14:hiddenFill xmlns:a14="http://schemas.microsoft.com/office/drawing/2010/main">
                <a:solidFill>
                  <a:srgbClr val="FFFFFF"/>
                </a:solidFill>
              </a14:hiddenFill>
            </a:ext>
          </a:extLst>
        </p:spPr>
      </p:pic>
      <p:sp>
        <p:nvSpPr>
          <p:cNvPr id="12" name="Rechthoek 11"/>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Vraag 1 (van 5)</a:t>
            </a:r>
            <a:endParaRPr lang="nl-NL" sz="2900" dirty="0">
              <a:solidFill>
                <a:srgbClr val="004F50"/>
              </a:solidFill>
            </a:endParaRPr>
          </a:p>
        </p:txBody>
      </p:sp>
      <p:sp>
        <p:nvSpPr>
          <p:cNvPr id="14"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765930066"/>
      </p:ext>
    </p:extLst>
  </p:cSld>
  <p:clrMapOvr>
    <a:masterClrMapping/>
  </p:clrMapOvr>
  <p:transition spd="med"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19" name="Shape 39">
            <a:hlinkClick r:id="rId3" action="ppaction://hlinksldjump"/>
          </p:cNvPr>
          <p:cNvSpPr/>
          <p:nvPr/>
        </p:nvSpPr>
        <p:spPr>
          <a:xfrm>
            <a:off x="10426520"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t>Volgende</a:t>
            </a:r>
            <a:endParaRPr dirty="0"/>
          </a:p>
        </p:txBody>
      </p:sp>
      <p:pic>
        <p:nvPicPr>
          <p:cNvPr id="44" name="Schermafbeelding 2015-05-18 om 11.31.55.png"/>
          <p:cNvPicPr/>
          <p:nvPr/>
        </p:nvPicPr>
        <p:blipFill>
          <a:blip r:embed="rId5">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sp>
        <p:nvSpPr>
          <p:cNvPr id="46" name="Shape 46"/>
          <p:cNvSpPr/>
          <p:nvPr/>
        </p:nvSpPr>
        <p:spPr>
          <a:xfrm>
            <a:off x="2631707" y="1452590"/>
            <a:ext cx="9318497" cy="42780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lvl="0">
              <a:defRPr sz="1800">
                <a:solidFill>
                  <a:srgbClr val="000000"/>
                </a:solidFill>
              </a:defRPr>
            </a:pPr>
            <a:r>
              <a:rPr lang="nl-NL" sz="1600" dirty="0" smtClean="0">
                <a:solidFill>
                  <a:srgbClr val="004F50"/>
                </a:solidFill>
              </a:rPr>
              <a:t>Voor mevrouw van Amersfoort heeft Marieke de volgende aandachtsgebieden vastgesteld:</a:t>
            </a:r>
          </a:p>
          <a:p>
            <a:pPr lvl="0">
              <a:defRPr sz="1800">
                <a:solidFill>
                  <a:srgbClr val="000000"/>
                </a:solidFill>
              </a:defRPr>
            </a:pPr>
            <a:endParaRPr lang="nl-NL" b="1" dirty="0"/>
          </a:p>
          <a:p>
            <a:pPr marL="285750" lvl="0" indent="-285750">
              <a:buFont typeface="Arial" panose="020B0604020202020204" pitchFamily="34" charset="0"/>
              <a:buChar char="•"/>
              <a:defRPr sz="1800">
                <a:solidFill>
                  <a:srgbClr val="000000"/>
                </a:solidFill>
              </a:defRPr>
            </a:pPr>
            <a:r>
              <a:rPr lang="nl-NL" sz="1600" b="1" dirty="0" smtClean="0">
                <a:solidFill>
                  <a:srgbClr val="004F50"/>
                </a:solidFill>
              </a:rPr>
              <a:t>Geestelijke gezondheid </a:t>
            </a:r>
          </a:p>
          <a:p>
            <a:pPr marL="285750" lvl="0" indent="-285750">
              <a:buFont typeface="Arial" panose="020B0604020202020204" pitchFamily="34" charset="0"/>
              <a:buChar char="•"/>
              <a:defRPr sz="1800">
                <a:solidFill>
                  <a:srgbClr val="000000"/>
                </a:solidFill>
              </a:defRPr>
            </a:pPr>
            <a:r>
              <a:rPr lang="nl-NL" sz="1600" b="1" dirty="0" smtClean="0">
                <a:solidFill>
                  <a:srgbClr val="004F50"/>
                </a:solidFill>
              </a:rPr>
              <a:t>Rolverandering </a:t>
            </a:r>
          </a:p>
          <a:p>
            <a:pPr marL="285750" lvl="0" indent="-285750">
              <a:buFont typeface="Arial" panose="020B0604020202020204" pitchFamily="34" charset="0"/>
              <a:buChar char="•"/>
              <a:defRPr sz="1800">
                <a:solidFill>
                  <a:srgbClr val="000000"/>
                </a:solidFill>
              </a:defRPr>
            </a:pPr>
            <a:r>
              <a:rPr lang="nl-NL" sz="1600" b="1" dirty="0" smtClean="0">
                <a:solidFill>
                  <a:srgbClr val="004F50"/>
                </a:solidFill>
              </a:rPr>
              <a:t>Verwaarlozing</a:t>
            </a:r>
          </a:p>
          <a:p>
            <a:pPr lvl="0">
              <a:defRPr sz="1800">
                <a:solidFill>
                  <a:srgbClr val="000000"/>
                </a:solidFill>
              </a:defRPr>
            </a:pPr>
            <a:endParaRPr lang="nl-NL" sz="1600" dirty="0" smtClean="0">
              <a:solidFill>
                <a:srgbClr val="004F50"/>
              </a:solidFill>
            </a:endParaRPr>
          </a:p>
          <a:p>
            <a:pPr lvl="0">
              <a:defRPr sz="1800">
                <a:solidFill>
                  <a:srgbClr val="000000"/>
                </a:solidFill>
              </a:defRPr>
            </a:pPr>
            <a:r>
              <a:rPr lang="nl-NL" sz="1600" i="1" dirty="0" smtClean="0">
                <a:solidFill>
                  <a:srgbClr val="004F50"/>
                </a:solidFill>
              </a:rPr>
              <a:t>We werken alleen verder met het gebied Geestelijke gezondheid  in deze casus.</a:t>
            </a:r>
            <a:r>
              <a:rPr lang="nl-NL" sz="1600" dirty="0" smtClean="0">
                <a:solidFill>
                  <a:srgbClr val="004F50"/>
                </a:solidFill>
              </a:rPr>
              <a:t> </a:t>
            </a:r>
          </a:p>
          <a:p>
            <a:pPr lvl="0">
              <a:defRPr sz="1800">
                <a:solidFill>
                  <a:srgbClr val="000000"/>
                </a:solidFill>
              </a:defRPr>
            </a:pPr>
            <a:endParaRPr lang="nl-NL" sz="1600" dirty="0" smtClean="0">
              <a:solidFill>
                <a:srgbClr val="004F50"/>
              </a:solidFill>
            </a:endParaRPr>
          </a:p>
          <a:p>
            <a:pPr lvl="0">
              <a:defRPr sz="1800">
                <a:solidFill>
                  <a:srgbClr val="000000"/>
                </a:solidFill>
              </a:defRPr>
            </a:pPr>
            <a:r>
              <a:rPr lang="nl-NL" sz="1600" dirty="0" smtClean="0">
                <a:solidFill>
                  <a:srgbClr val="004F50"/>
                </a:solidFill>
              </a:rPr>
              <a:t>Marieke wil graag weten hoe de huidige situatie is van mevrouw van Amersfoort. Dit doet Marieke om te bepalen welke acties mevrouw van Amersfoort ondersteunen in haar zorgvraag. En dit geeft Marieke houvast in haar onderbouwing welke acties voor mevrouw nodig zijn. </a:t>
            </a:r>
          </a:p>
          <a:p>
            <a:pPr lvl="0">
              <a:defRPr sz="1800">
                <a:solidFill>
                  <a:srgbClr val="000000"/>
                </a:solidFill>
              </a:defRPr>
            </a:pPr>
            <a:r>
              <a:rPr lang="nl-NL" sz="1600" dirty="0" smtClean="0">
                <a:solidFill>
                  <a:srgbClr val="004F50"/>
                </a:solidFill>
              </a:rPr>
              <a:t>In het Omaha System doe je dit door scores te geven op basis van de informatie die je hebt verzameld over de geestelijke gezondheid van mevrouw van Amersfoort. Je scoort hierbij op Kennis, Gedrag en Status.   </a:t>
            </a:r>
          </a:p>
          <a:p>
            <a:pPr lvl="0">
              <a:defRPr sz="1800">
                <a:solidFill>
                  <a:srgbClr val="000000"/>
                </a:solidFill>
              </a:defRPr>
            </a:pPr>
            <a:endParaRPr lang="nl-NL" dirty="0"/>
          </a:p>
          <a:p>
            <a:pPr lvl="0">
              <a:defRPr sz="1800">
                <a:solidFill>
                  <a:srgbClr val="000000"/>
                </a:solidFill>
              </a:defRPr>
            </a:pPr>
            <a:endParaRPr lang="nl-NL" dirty="0" smtClean="0"/>
          </a:p>
          <a:p>
            <a:pPr lvl="0">
              <a:defRPr sz="1800">
                <a:solidFill>
                  <a:srgbClr val="000000"/>
                </a:solidFill>
              </a:defRPr>
            </a:pPr>
            <a:endParaRPr lang="nl-NL" sz="1600" dirty="0" smtClean="0">
              <a:solidFill>
                <a:srgbClr val="004F50"/>
              </a:solidFill>
            </a:endParaRPr>
          </a:p>
        </p:txBody>
      </p:sp>
      <p:sp>
        <p:nvSpPr>
          <p:cNvPr id="47" name="Shape 47"/>
          <p:cNvSpPr/>
          <p:nvPr/>
        </p:nvSpPr>
        <p:spPr>
          <a:xfrm>
            <a:off x="2642482" y="291346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48" name="Shape 48"/>
          <p:cNvSpPr/>
          <p:nvPr/>
        </p:nvSpPr>
        <p:spPr>
          <a:xfrm>
            <a:off x="97278" y="3069260"/>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54" name="Shape 54"/>
          <p:cNvSpPr/>
          <p:nvPr/>
        </p:nvSpPr>
        <p:spPr>
          <a:xfrm>
            <a:off x="2687550" y="5080998"/>
            <a:ext cx="703923" cy="5701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3100" dirty="0">
              <a:solidFill>
                <a:srgbClr val="FFFFFF"/>
              </a:solidFill>
            </a:endParaRPr>
          </a:p>
        </p:txBody>
      </p:sp>
      <p:sp>
        <p:nvSpPr>
          <p:cNvPr id="62" name="Shape 62"/>
          <p:cNvSpPr/>
          <p:nvPr/>
        </p:nvSpPr>
        <p:spPr>
          <a:xfrm>
            <a:off x="97278" y="4200068"/>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pic>
        <p:nvPicPr>
          <p:cNvPr id="3"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97574" y="5465801"/>
            <a:ext cx="2808312" cy="3824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asted-image.pdf"/>
          <p:cNvPicPr/>
          <p:nvPr/>
        </p:nvPicPr>
        <p:blipFill>
          <a:blip r:embed="rId7">
            <a:extLst/>
          </a:blip>
          <a:stretch>
            <a:fillRect/>
          </a:stretch>
        </p:blipFill>
        <p:spPr>
          <a:xfrm>
            <a:off x="11112890" y="40835"/>
            <a:ext cx="1577163" cy="1117753"/>
          </a:xfrm>
          <a:prstGeom prst="rect">
            <a:avLst/>
          </a:prstGeom>
          <a:ln w="12700">
            <a:miter lim="400000"/>
          </a:ln>
        </p:spPr>
      </p:pic>
      <p:pic>
        <p:nvPicPr>
          <p:cNvPr id="20" name="pasted-image.pdf"/>
          <p:cNvPicPr/>
          <p:nvPr/>
        </p:nvPicPr>
        <p:blipFill>
          <a:blip r:embed="rId8">
            <a:extLst/>
          </a:blip>
          <a:stretch>
            <a:fillRect/>
          </a:stretch>
        </p:blipFill>
        <p:spPr>
          <a:xfrm>
            <a:off x="4342160" y="4743537"/>
            <a:ext cx="1224136" cy="4760920"/>
          </a:xfrm>
          <a:prstGeom prst="rect">
            <a:avLst/>
          </a:prstGeom>
          <a:ln w="12700">
            <a:miter lim="400000"/>
          </a:ln>
        </p:spPr>
      </p:pic>
      <p:sp>
        <p:nvSpPr>
          <p:cNvPr id="21" name="Toelichting met afgeronde rechthoek 20"/>
          <p:cNvSpPr/>
          <p:nvPr/>
        </p:nvSpPr>
        <p:spPr>
          <a:xfrm>
            <a:off x="1095865" y="5217206"/>
            <a:ext cx="2880320" cy="1339374"/>
          </a:xfrm>
          <a:prstGeom prst="wedgeRoundRectCallout">
            <a:avLst>
              <a:gd name="adj1" fmla="val 60954"/>
              <a:gd name="adj2" fmla="val -28978"/>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Ik vertrouw op mijn expertise als wijkverpleegkundige.</a:t>
            </a:r>
            <a:endParaRPr lang="nl-NL" sz="1600" dirty="0">
              <a:solidFill>
                <a:srgbClr val="004F50"/>
              </a:solidFill>
              <a:latin typeface="Calibri"/>
            </a:endParaRPr>
          </a:p>
        </p:txBody>
      </p:sp>
      <p:sp>
        <p:nvSpPr>
          <p:cNvPr id="16" name="Toelichting met afgeronde rechthoek 15"/>
          <p:cNvSpPr/>
          <p:nvPr/>
        </p:nvSpPr>
        <p:spPr>
          <a:xfrm>
            <a:off x="9310712" y="5217205"/>
            <a:ext cx="2880320" cy="1339374"/>
          </a:xfrm>
          <a:prstGeom prst="wedgeRoundRectCallout">
            <a:avLst>
              <a:gd name="adj1" fmla="val -60558"/>
              <a:gd name="adj2" fmla="val -5436"/>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algn="l">
              <a:spcBef>
                <a:spcPts val="2400"/>
              </a:spcBef>
              <a:spcAft>
                <a:spcPts val="2400"/>
              </a:spcAft>
              <a:defRPr sz="1800">
                <a:solidFill>
                  <a:srgbClr val="000000"/>
                </a:solidFill>
              </a:defRPr>
            </a:pPr>
            <a:r>
              <a:rPr lang="nl-NL" sz="1600" dirty="0" smtClean="0">
                <a:solidFill>
                  <a:srgbClr val="004F50"/>
                </a:solidFill>
                <a:latin typeface="Calibri"/>
              </a:rPr>
              <a:t>Ik voel me goed gehoord en serieus genomen.</a:t>
            </a:r>
            <a:r>
              <a:rPr lang="nl-NL" sz="1600" dirty="0" smtClean="0">
                <a:solidFill>
                  <a:srgbClr val="004F50"/>
                </a:solidFill>
                <a:latin typeface="ITC Syndor Com Book" panose="020B050404050A080204" pitchFamily="34" charset="0"/>
              </a:rPr>
              <a:t> </a:t>
            </a:r>
            <a:endParaRPr lang="nl-NL" sz="1600" dirty="0">
              <a:solidFill>
                <a:srgbClr val="004F50"/>
              </a:solidFill>
              <a:latin typeface="ITC Syndor Com Book" panose="020B050404050A080204" pitchFamily="34" charset="0"/>
            </a:endParaRPr>
          </a:p>
        </p:txBody>
      </p:sp>
      <p:pic>
        <p:nvPicPr>
          <p:cNvPr id="23" name="Picture 2" descr="G:\Mijn afbeeldingen\FINAL cirkel stappen\Dia3.GIF"/>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29626"/>
          <a:stretch/>
        </p:blipFill>
        <p:spPr bwMode="auto">
          <a:xfrm>
            <a:off x="-54093" y="1290849"/>
            <a:ext cx="1608740" cy="1714500"/>
          </a:xfrm>
          <a:prstGeom prst="rect">
            <a:avLst/>
          </a:prstGeom>
          <a:noFill/>
          <a:extLst>
            <a:ext uri="{909E8E84-426E-40DD-AFC4-6F175D3DCCD1}">
              <a14:hiddenFill xmlns:a14="http://schemas.microsoft.com/office/drawing/2010/main">
                <a:solidFill>
                  <a:srgbClr val="FFFFFF"/>
                </a:solidFill>
              </a14:hiddenFill>
            </a:ext>
          </a:extLst>
        </p:spPr>
      </p:pic>
      <p:sp>
        <p:nvSpPr>
          <p:cNvPr id="18" name="Rechthoek 17"/>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Huidige situatie</a:t>
            </a:r>
            <a:endParaRPr lang="nl-NL" sz="2900" dirty="0">
              <a:solidFill>
                <a:srgbClr val="004F50"/>
              </a:solidFill>
            </a:endParaRPr>
          </a:p>
        </p:txBody>
      </p:sp>
      <p:sp>
        <p:nvSpPr>
          <p:cNvPr id="22"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1039205370"/>
      </p:ext>
    </p:extLst>
  </p:cSld>
  <p:clrMapOvr>
    <a:masterClrMapping/>
  </p:clrMapOvr>
  <p:transition spd="med"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extLst/>
          </a:blip>
          <a:stretch>
            <a:fillRect/>
          </a:stretch>
        </p:blipFill>
        <p:spPr>
          <a:xfrm>
            <a:off x="287156" y="-8484"/>
            <a:ext cx="2048139" cy="1130301"/>
          </a:xfrm>
          <a:prstGeom prst="rect">
            <a:avLst/>
          </a:prstGeom>
          <a:ln w="12700">
            <a:miter lim="400000"/>
          </a:ln>
        </p:spPr>
      </p:pic>
      <p:sp>
        <p:nvSpPr>
          <p:cNvPr id="45" name="Shape 45"/>
          <p:cNvSpPr/>
          <p:nvPr/>
        </p:nvSpPr>
        <p:spPr>
          <a:xfrm flipH="1" flipV="1">
            <a:off x="9698" y="1221051"/>
            <a:ext cx="13173671" cy="1"/>
          </a:xfrm>
          <a:prstGeom prst="line">
            <a:avLst/>
          </a:prstGeom>
          <a:ln w="12700">
            <a:solidFill>
              <a:srgbClr val="FFFFFF"/>
            </a:solidFill>
            <a:miter lim="400000"/>
          </a:ln>
        </p:spPr>
        <p:txBody>
          <a:bodyPr lIns="0" tIns="0" rIns="0" bIns="0" anchor="ctr"/>
          <a:lstStyle/>
          <a:p>
            <a:pPr lvl="0">
              <a:defRPr sz="2400"/>
            </a:pPr>
            <a:endParaRPr dirty="0"/>
          </a:p>
        </p:txBody>
      </p:sp>
      <p:sp>
        <p:nvSpPr>
          <p:cNvPr id="46" name="Shape 46"/>
          <p:cNvSpPr/>
          <p:nvPr/>
        </p:nvSpPr>
        <p:spPr>
          <a:xfrm>
            <a:off x="2631707" y="1452590"/>
            <a:ext cx="9318497" cy="28315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spAutoFit/>
          </a:bodyPr>
          <a:lstStyle>
            <a:lvl1pPr algn="l">
              <a:defRPr sz="1600">
                <a:solidFill>
                  <a:srgbClr val="004F50"/>
                </a:solidFill>
                <a:latin typeface="Avenir Next Condensed"/>
                <a:ea typeface="Avenir Next Condensed"/>
                <a:cs typeface="Avenir Next Condensed"/>
                <a:sym typeface="Avenir Next Condensed"/>
              </a:defRPr>
            </a:lvl1pPr>
          </a:lstStyle>
          <a:p>
            <a:pPr>
              <a:defRPr sz="1800">
                <a:solidFill>
                  <a:srgbClr val="000000"/>
                </a:solidFill>
              </a:defRPr>
            </a:pPr>
            <a:r>
              <a:rPr lang="nl-NL" sz="1600" dirty="0" smtClean="0">
                <a:solidFill>
                  <a:srgbClr val="004F50"/>
                </a:solidFill>
              </a:rPr>
              <a:t>In deze tabel zie je Kennis, Gedrag en Status. Door te scoren op Kennis, Gedrag en Status ondersteunt het Omaha System je bij het objectiveren van de huidige situatie. Je maakt hierbij gebruik van je eigen expertise, de beschikbare cliëntgegevens en eventueel de expertise van je collega’s. Het is en blijft een persoonlijke inschatting, die je altijd kan toetsen en bijstellen. </a:t>
            </a:r>
            <a:r>
              <a:rPr lang="nl-NL" dirty="0" smtClean="0"/>
              <a:t> </a:t>
            </a:r>
            <a:endParaRPr lang="nl-NL" dirty="0"/>
          </a:p>
          <a:p>
            <a:pPr lvl="0">
              <a:defRPr sz="1800">
                <a:solidFill>
                  <a:srgbClr val="000000"/>
                </a:solidFill>
              </a:defRPr>
            </a:pPr>
            <a:endParaRPr lang="nl-NL" sz="1600" dirty="0" smtClean="0">
              <a:solidFill>
                <a:srgbClr val="004F50"/>
              </a:solidFill>
            </a:endParaRPr>
          </a:p>
          <a:p>
            <a:pPr lvl="0">
              <a:defRPr sz="1800">
                <a:solidFill>
                  <a:srgbClr val="000000"/>
                </a:solidFill>
              </a:defRPr>
            </a:pPr>
            <a:r>
              <a:rPr lang="nl-NL" sz="1600" dirty="0" smtClean="0">
                <a:solidFill>
                  <a:srgbClr val="004F50"/>
                </a:solidFill>
              </a:rPr>
              <a:t>Bedenk welke scores in de huidige situatie voor de geestelijke gezondheid van mevrouw van Amersfoort van toepassing  zijn en beantwoord daarover de vraag op de volgende pagina. </a:t>
            </a:r>
          </a:p>
          <a:p>
            <a:pPr lvl="0">
              <a:defRPr sz="1800">
                <a:solidFill>
                  <a:srgbClr val="000000"/>
                </a:solidFill>
              </a:defRPr>
            </a:pPr>
            <a:endParaRPr lang="nl-NL" dirty="0"/>
          </a:p>
          <a:p>
            <a:pPr lvl="0">
              <a:defRPr sz="1800">
                <a:solidFill>
                  <a:srgbClr val="000000"/>
                </a:solidFill>
              </a:defRPr>
            </a:pPr>
            <a:endParaRPr lang="nl-NL" dirty="0"/>
          </a:p>
          <a:p>
            <a:pPr lvl="0">
              <a:defRPr sz="1800">
                <a:solidFill>
                  <a:srgbClr val="000000"/>
                </a:solidFill>
              </a:defRPr>
            </a:pPr>
            <a:endParaRPr lang="nl-NL" dirty="0" smtClean="0"/>
          </a:p>
          <a:p>
            <a:pPr lvl="0">
              <a:defRPr sz="1800">
                <a:solidFill>
                  <a:srgbClr val="000000"/>
                </a:solidFill>
              </a:defRPr>
            </a:pPr>
            <a:endParaRPr lang="nl-NL" sz="1600" dirty="0" smtClean="0">
              <a:solidFill>
                <a:srgbClr val="004F50"/>
              </a:solidFill>
            </a:endParaRPr>
          </a:p>
        </p:txBody>
      </p:sp>
      <p:sp>
        <p:nvSpPr>
          <p:cNvPr id="47" name="Shape 47"/>
          <p:cNvSpPr/>
          <p:nvPr/>
        </p:nvSpPr>
        <p:spPr>
          <a:xfrm>
            <a:off x="2642482" y="2913466"/>
            <a:ext cx="9318497" cy="2462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48" name="Shape 48"/>
          <p:cNvSpPr/>
          <p:nvPr/>
        </p:nvSpPr>
        <p:spPr>
          <a:xfrm>
            <a:off x="97278" y="3069260"/>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54" name="Shape 54"/>
          <p:cNvSpPr/>
          <p:nvPr/>
        </p:nvSpPr>
        <p:spPr>
          <a:xfrm>
            <a:off x="2687550" y="5080998"/>
            <a:ext cx="703923" cy="5701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3100" dirty="0">
              <a:solidFill>
                <a:srgbClr val="FFFFFF"/>
              </a:solidFill>
            </a:endParaRPr>
          </a:p>
        </p:txBody>
      </p:sp>
      <p:sp>
        <p:nvSpPr>
          <p:cNvPr id="62" name="Shape 62"/>
          <p:cNvSpPr/>
          <p:nvPr/>
        </p:nvSpPr>
        <p:spPr>
          <a:xfrm>
            <a:off x="97278" y="4200068"/>
            <a:ext cx="2048139" cy="34881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lvl="0">
              <a:defRPr sz="1800">
                <a:solidFill>
                  <a:srgbClr val="000000"/>
                </a:solidFill>
              </a:defRPr>
            </a:pPr>
            <a:endParaRPr sz="1600" dirty="0">
              <a:solidFill>
                <a:srgbClr val="004F50"/>
              </a:solidFill>
            </a:endParaRPr>
          </a:p>
        </p:txBody>
      </p:sp>
      <p:sp>
        <p:nvSpPr>
          <p:cNvPr id="20" name="Shape 39">
            <a:hlinkClick r:id="" action="ppaction://hlinkshowjump?jump=nextslide"/>
          </p:cNvPr>
          <p:cNvSpPr/>
          <p:nvPr/>
        </p:nvSpPr>
        <p:spPr>
          <a:xfrm>
            <a:off x="10426520"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Volgende</a:t>
            </a:r>
            <a:endParaRPr dirty="0">
              <a:latin typeface="Avenir Next Condensed"/>
            </a:endParaRPr>
          </a:p>
        </p:txBody>
      </p:sp>
      <p:pic>
        <p:nvPicPr>
          <p:cNvPr id="14" name="pasted-image.pdf"/>
          <p:cNvPicPr/>
          <p:nvPr/>
        </p:nvPicPr>
        <p:blipFill>
          <a:blip r:embed="rId5">
            <a:extLst/>
          </a:blip>
          <a:stretch>
            <a:fillRect/>
          </a:stretch>
        </p:blipFill>
        <p:spPr>
          <a:xfrm>
            <a:off x="11112890" y="40835"/>
            <a:ext cx="1577163" cy="1117753"/>
          </a:xfrm>
          <a:prstGeom prst="rect">
            <a:avLst/>
          </a:prstGeom>
          <a:ln w="12700">
            <a:miter lim="400000"/>
          </a:ln>
        </p:spPr>
      </p:pic>
      <p:pic>
        <p:nvPicPr>
          <p:cNvPr id="16" name="Picture 2" descr="G:\Mijn afbeeldingen\FINAL cirkel stappen\Dia3.GI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29626"/>
          <a:stretch/>
        </p:blipFill>
        <p:spPr bwMode="auto">
          <a:xfrm>
            <a:off x="-54093" y="1290849"/>
            <a:ext cx="160874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G:\Syta\OMaha\overzicht_tabel (1).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597744" y="3796680"/>
            <a:ext cx="11718419" cy="4137628"/>
          </a:xfrm>
          <a:prstGeom prst="rect">
            <a:avLst/>
          </a:prstGeom>
          <a:noFill/>
          <a:extLst>
            <a:ext uri="{909E8E84-426E-40DD-AFC4-6F175D3DCCD1}">
              <a14:hiddenFill xmlns:a14="http://schemas.microsoft.com/office/drawing/2010/main">
                <a:solidFill>
                  <a:srgbClr val="FFFFFF"/>
                </a:solidFill>
              </a14:hiddenFill>
            </a:ext>
          </a:extLst>
        </p:spPr>
      </p:pic>
      <p:sp>
        <p:nvSpPr>
          <p:cNvPr id="13" name="Rechthoek 12"/>
          <p:cNvSpPr/>
          <p:nvPr/>
        </p:nvSpPr>
        <p:spPr>
          <a:xfrm>
            <a:off x="2642482" y="376842"/>
            <a:ext cx="7964374" cy="538609"/>
          </a:xfrm>
          <a:prstGeom prst="rect">
            <a:avLst/>
          </a:prstGeom>
        </p:spPr>
        <p:txBody>
          <a:bodyPr wrap="square">
            <a:spAutoFit/>
          </a:bodyPr>
          <a:lstStyle/>
          <a:p>
            <a:pPr lvl="0">
              <a:defRPr sz="1800">
                <a:solidFill>
                  <a:srgbClr val="000000"/>
                </a:solidFill>
              </a:defRPr>
            </a:pPr>
            <a:r>
              <a:rPr lang="nl-NL" sz="2900" dirty="0" smtClean="0">
                <a:solidFill>
                  <a:srgbClr val="004F50"/>
                </a:solidFill>
              </a:rPr>
              <a:t>Huidige situatie van mevrouw van Amersfoort</a:t>
            </a:r>
            <a:endParaRPr lang="nl-NL" sz="2900" dirty="0">
              <a:solidFill>
                <a:srgbClr val="004F50"/>
              </a:solidFill>
            </a:endParaRPr>
          </a:p>
        </p:txBody>
      </p:sp>
      <p:sp>
        <p:nvSpPr>
          <p:cNvPr id="17" name="Shape 39">
            <a:hlinkClick r:id="" action="ppaction://hlinkshowjump?jump=previousslide"/>
          </p:cNvPr>
          <p:cNvSpPr/>
          <p:nvPr/>
        </p:nvSpPr>
        <p:spPr>
          <a:xfrm>
            <a:off x="287156" y="9037904"/>
            <a:ext cx="2263533" cy="466553"/>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lvl="0">
              <a:defRPr sz="2400">
                <a:solidFill>
                  <a:srgbClr val="FFFFFF"/>
                </a:solidFill>
              </a:defRPr>
            </a:pPr>
            <a:r>
              <a:rPr lang="nl-NL" dirty="0" smtClean="0">
                <a:latin typeface="Avenir Next Condensed"/>
              </a:rPr>
              <a:t>Vorige</a:t>
            </a:r>
            <a:endParaRPr dirty="0">
              <a:latin typeface="Avenir Next Condensed"/>
            </a:endParaRPr>
          </a:p>
        </p:txBody>
      </p:sp>
    </p:spTree>
    <p:extLst>
      <p:ext uri="{BB962C8B-B14F-4D97-AF65-F5344CB8AC3E}">
        <p14:creationId xmlns:p14="http://schemas.microsoft.com/office/powerpoint/2010/main" val="3697089144"/>
      </p:ext>
    </p:extLst>
  </p:cSld>
  <p:clrMapOvr>
    <a:masterClrMapping/>
  </p:clrMapOvr>
  <p:transition spd="med" advClick="0"/>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2832</Words>
  <Application>Microsoft Office PowerPoint</Application>
  <PresentationFormat>Aangepast</PresentationFormat>
  <Paragraphs>420</Paragraphs>
  <Slides>25</Slides>
  <Notes>25</Notes>
  <HiddenSlides>0</HiddenSlides>
  <MMClips>0</MMClips>
  <ScaleCrop>false</ScaleCrop>
  <HeadingPairs>
    <vt:vector size="4" baseType="variant">
      <vt:variant>
        <vt:lpstr>Thema</vt:lpstr>
      </vt:variant>
      <vt:variant>
        <vt:i4>2</vt:i4>
      </vt:variant>
      <vt:variant>
        <vt:lpstr>Diatitels</vt:lpstr>
      </vt:variant>
      <vt:variant>
        <vt:i4>25</vt:i4>
      </vt:variant>
    </vt:vector>
  </HeadingPairs>
  <TitlesOfParts>
    <vt:vector size="27" baseType="lpstr">
      <vt:lpstr>White</vt:lpstr>
      <vt:lpstr>Aangepast ontwerp</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
  <cp:lastModifiedBy/>
  <cp:revision>11</cp:revision>
  <dcterms:modified xsi:type="dcterms:W3CDTF">2015-12-01T15:08:21Z</dcterms:modified>
</cp:coreProperties>
</file>